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Lst>
  <p:notesMasterIdLst>
    <p:notesMasterId r:id="rId61"/>
  </p:notesMasterIdLst>
  <p:sldIdLst>
    <p:sldId id="256" r:id="rId3"/>
    <p:sldId id="479" r:id="rId4"/>
    <p:sldId id="495" r:id="rId5"/>
    <p:sldId id="496" r:id="rId6"/>
    <p:sldId id="530" r:id="rId7"/>
    <p:sldId id="497" r:id="rId8"/>
    <p:sldId id="498" r:id="rId9"/>
    <p:sldId id="499" r:id="rId10"/>
    <p:sldId id="501" r:id="rId11"/>
    <p:sldId id="500" r:id="rId12"/>
    <p:sldId id="503" r:id="rId13"/>
    <p:sldId id="504" r:id="rId14"/>
    <p:sldId id="505" r:id="rId15"/>
    <p:sldId id="260" r:id="rId16"/>
    <p:sldId id="412" r:id="rId17"/>
    <p:sldId id="333" r:id="rId18"/>
    <p:sldId id="406" r:id="rId19"/>
    <p:sldId id="424" r:id="rId20"/>
    <p:sldId id="405" r:id="rId21"/>
    <p:sldId id="513" r:id="rId22"/>
    <p:sldId id="514" r:id="rId23"/>
    <p:sldId id="515" r:id="rId24"/>
    <p:sldId id="516" r:id="rId25"/>
    <p:sldId id="487" r:id="rId26"/>
    <p:sldId id="434" r:id="rId27"/>
    <p:sldId id="402" r:id="rId28"/>
    <p:sldId id="509" r:id="rId29"/>
    <p:sldId id="510" r:id="rId30"/>
    <p:sldId id="473" r:id="rId31"/>
    <p:sldId id="334" r:id="rId32"/>
    <p:sldId id="488" r:id="rId33"/>
    <p:sldId id="520" r:id="rId34"/>
    <p:sldId id="521" r:id="rId35"/>
    <p:sldId id="522" r:id="rId36"/>
    <p:sldId id="523" r:id="rId37"/>
    <p:sldId id="524" r:id="rId38"/>
    <p:sldId id="472" r:id="rId39"/>
    <p:sldId id="517" r:id="rId40"/>
    <p:sldId id="518" r:id="rId41"/>
    <p:sldId id="519" r:id="rId42"/>
    <p:sldId id="489" r:id="rId43"/>
    <p:sldId id="511" r:id="rId44"/>
    <p:sldId id="512" r:id="rId45"/>
    <p:sldId id="525" r:id="rId46"/>
    <p:sldId id="526" r:id="rId47"/>
    <p:sldId id="527" r:id="rId48"/>
    <p:sldId id="528" r:id="rId49"/>
    <p:sldId id="529" r:id="rId50"/>
    <p:sldId id="423" r:id="rId51"/>
    <p:sldId id="493" r:id="rId52"/>
    <p:sldId id="508" r:id="rId53"/>
    <p:sldId id="339" r:id="rId54"/>
    <p:sldId id="483" r:id="rId55"/>
    <p:sldId id="378" r:id="rId56"/>
    <p:sldId id="478" r:id="rId57"/>
    <p:sldId id="490" r:id="rId58"/>
    <p:sldId id="491" r:id="rId59"/>
    <p:sldId id="492" r:id="rId60"/>
  </p:sldIdLst>
  <p:sldSz cx="9144000" cy="6858000" type="screen4x3"/>
  <p:notesSz cx="7010400" cy="9236075"/>
  <p:defaultTextStyle>
    <a:defPPr>
      <a:defRPr lang="en-US"/>
    </a:defPPr>
    <a:lvl1pPr algn="l" rtl="0" eaLnBrk="0" fontAlgn="base" hangingPunct="0">
      <a:spcBef>
        <a:spcPct val="0"/>
      </a:spcBef>
      <a:spcAft>
        <a:spcPct val="0"/>
      </a:spcAft>
      <a:defRPr sz="20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panose="02020603050405020304" pitchFamily="18" charset="0"/>
        <a:ea typeface="+mn-ea"/>
        <a:cs typeface="+mn-cs"/>
      </a:defRPr>
    </a:lvl5pPr>
    <a:lvl6pPr marL="2286000" algn="l" defTabSz="914400" rtl="0" eaLnBrk="1" latinLnBrk="0" hangingPunct="1">
      <a:defRPr sz="2000" kern="1200">
        <a:solidFill>
          <a:schemeClr val="tx1"/>
        </a:solidFill>
        <a:latin typeface="Times" panose="02020603050405020304" pitchFamily="18" charset="0"/>
        <a:ea typeface="+mn-ea"/>
        <a:cs typeface="+mn-cs"/>
      </a:defRPr>
    </a:lvl6pPr>
    <a:lvl7pPr marL="2743200" algn="l" defTabSz="914400" rtl="0" eaLnBrk="1" latinLnBrk="0" hangingPunct="1">
      <a:defRPr sz="2000" kern="1200">
        <a:solidFill>
          <a:schemeClr val="tx1"/>
        </a:solidFill>
        <a:latin typeface="Times" panose="02020603050405020304" pitchFamily="18" charset="0"/>
        <a:ea typeface="+mn-ea"/>
        <a:cs typeface="+mn-cs"/>
      </a:defRPr>
    </a:lvl7pPr>
    <a:lvl8pPr marL="3200400" algn="l" defTabSz="914400" rtl="0" eaLnBrk="1" latinLnBrk="0" hangingPunct="1">
      <a:defRPr sz="2000" kern="1200">
        <a:solidFill>
          <a:schemeClr val="tx1"/>
        </a:solidFill>
        <a:latin typeface="Times" panose="02020603050405020304" pitchFamily="18" charset="0"/>
        <a:ea typeface="+mn-ea"/>
        <a:cs typeface="+mn-cs"/>
      </a:defRPr>
    </a:lvl8pPr>
    <a:lvl9pPr marL="3657600" algn="l" defTabSz="914400" rtl="0" eaLnBrk="1" latinLnBrk="0" hangingPunct="1">
      <a:defRPr sz="20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E5FF"/>
    <a:srgbClr val="EBFFEB"/>
    <a:srgbClr val="FFFF99"/>
    <a:srgbClr val="FFCC99"/>
    <a:srgbClr val="CCEC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38" autoAdjust="0"/>
    <p:restoredTop sz="94700" autoAdjust="0"/>
  </p:normalViewPr>
  <p:slideViewPr>
    <p:cSldViewPr>
      <p:cViewPr varScale="1">
        <p:scale>
          <a:sx n="105" d="100"/>
          <a:sy n="105" d="100"/>
        </p:scale>
        <p:origin x="96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D69C73A-5635-44C4-961A-71049A6A2962}"/>
              </a:ext>
            </a:extLst>
          </p:cNvPr>
          <p:cNvSpPr>
            <a:spLocks noGrp="1" noChangeArrowheads="1"/>
          </p:cNvSpPr>
          <p:nvPr>
            <p:ph type="hdr" sz="quarter"/>
          </p:nvPr>
        </p:nvSpPr>
        <p:spPr bwMode="auto">
          <a:xfrm>
            <a:off x="0" y="0"/>
            <a:ext cx="3038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24" tIns="46412" rIns="92824" bIns="46412" numCol="1" anchor="t" anchorCtr="0" compatLnSpc="1">
            <a:prstTxWarp prst="textNoShape">
              <a:avLst/>
            </a:prstTxWarp>
          </a:bodyPr>
          <a:lstStyle>
            <a:lvl1pPr defTabSz="928688" eaLnBrk="1" hangingPunct="1">
              <a:defRPr sz="1200">
                <a:latin typeface="Arial" panose="020B0604020202020204" pitchFamily="34" charset="0"/>
              </a:defRPr>
            </a:lvl1pPr>
          </a:lstStyle>
          <a:p>
            <a:endParaRPr lang="en-US" altLang="en-US"/>
          </a:p>
        </p:txBody>
      </p:sp>
      <p:sp>
        <p:nvSpPr>
          <p:cNvPr id="3075" name="Rectangle 3">
            <a:extLst>
              <a:ext uri="{FF2B5EF4-FFF2-40B4-BE49-F238E27FC236}">
                <a16:creationId xmlns:a16="http://schemas.microsoft.com/office/drawing/2014/main" id="{78B710D1-50CD-46ED-A8DB-CE076F57663F}"/>
              </a:ext>
            </a:extLst>
          </p:cNvPr>
          <p:cNvSpPr>
            <a:spLocks noGrp="1" noChangeArrowheads="1"/>
          </p:cNvSpPr>
          <p:nvPr>
            <p:ph type="dt" idx="1"/>
          </p:nvPr>
        </p:nvSpPr>
        <p:spPr bwMode="auto">
          <a:xfrm>
            <a:off x="3970338" y="0"/>
            <a:ext cx="3038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24" tIns="46412" rIns="92824" bIns="46412" numCol="1" anchor="t" anchorCtr="0" compatLnSpc="1">
            <a:prstTxWarp prst="textNoShape">
              <a:avLst/>
            </a:prstTxWarp>
          </a:bodyPr>
          <a:lstStyle>
            <a:lvl1pPr algn="r" defTabSz="928688" eaLnBrk="1" hangingPunct="1">
              <a:defRPr sz="1200">
                <a:latin typeface="Arial" panose="020B0604020202020204" pitchFamily="34" charset="0"/>
              </a:defRPr>
            </a:lvl1pPr>
          </a:lstStyle>
          <a:p>
            <a:endParaRPr lang="en-US" altLang="en-US"/>
          </a:p>
        </p:txBody>
      </p:sp>
      <p:sp>
        <p:nvSpPr>
          <p:cNvPr id="3076" name="Rectangle 4">
            <a:extLst>
              <a:ext uri="{FF2B5EF4-FFF2-40B4-BE49-F238E27FC236}">
                <a16:creationId xmlns:a16="http://schemas.microsoft.com/office/drawing/2014/main" id="{7723DA32-D0AC-4B82-B860-EFAC8E3893DA}"/>
              </a:ext>
            </a:extLst>
          </p:cNvPr>
          <p:cNvSpPr>
            <a:spLocks noGrp="1" noRot="1" noChangeAspect="1" noChangeArrowheads="1" noTextEdit="1"/>
          </p:cNvSpPr>
          <p:nvPr>
            <p:ph type="sldImg" idx="2"/>
          </p:nvPr>
        </p:nvSpPr>
        <p:spPr bwMode="auto">
          <a:xfrm>
            <a:off x="1196975" y="693738"/>
            <a:ext cx="4616450" cy="34623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5769D900-E66D-410C-BB28-0633ABF6C24C}"/>
              </a:ext>
            </a:extLst>
          </p:cNvPr>
          <p:cNvSpPr>
            <a:spLocks noGrp="1" noChangeArrowheads="1"/>
          </p:cNvSpPr>
          <p:nvPr>
            <p:ph type="body" sz="quarter" idx="3"/>
          </p:nvPr>
        </p:nvSpPr>
        <p:spPr bwMode="auto">
          <a:xfrm>
            <a:off x="701675" y="4387850"/>
            <a:ext cx="560705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24" tIns="46412" rIns="92824" bIns="4641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C8590056-CA0D-453C-B000-7102F264A97D}"/>
              </a:ext>
            </a:extLst>
          </p:cNvPr>
          <p:cNvSpPr>
            <a:spLocks noGrp="1" noChangeArrowheads="1"/>
          </p:cNvSpPr>
          <p:nvPr>
            <p:ph type="ftr" sz="quarter" idx="4"/>
          </p:nvPr>
        </p:nvSpPr>
        <p:spPr bwMode="auto">
          <a:xfrm>
            <a:off x="0" y="8774113"/>
            <a:ext cx="30384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24" tIns="46412" rIns="92824" bIns="46412" numCol="1" anchor="b" anchorCtr="0" compatLnSpc="1">
            <a:prstTxWarp prst="textNoShape">
              <a:avLst/>
            </a:prstTxWarp>
          </a:bodyPr>
          <a:lstStyle>
            <a:lvl1pPr defTabSz="928688" eaLnBrk="1" hangingPunct="1">
              <a:defRPr sz="1200">
                <a:latin typeface="Arial" panose="020B0604020202020204" pitchFamily="34" charset="0"/>
              </a:defRPr>
            </a:lvl1pPr>
          </a:lstStyle>
          <a:p>
            <a:endParaRPr lang="en-US" altLang="en-US"/>
          </a:p>
        </p:txBody>
      </p:sp>
      <p:sp>
        <p:nvSpPr>
          <p:cNvPr id="3079" name="Rectangle 7">
            <a:extLst>
              <a:ext uri="{FF2B5EF4-FFF2-40B4-BE49-F238E27FC236}">
                <a16:creationId xmlns:a16="http://schemas.microsoft.com/office/drawing/2014/main" id="{BC905AED-A8EB-4EE1-B780-3797AE8A1642}"/>
              </a:ext>
            </a:extLst>
          </p:cNvPr>
          <p:cNvSpPr>
            <a:spLocks noGrp="1" noChangeArrowheads="1"/>
          </p:cNvSpPr>
          <p:nvPr>
            <p:ph type="sldNum" sz="quarter" idx="5"/>
          </p:nvPr>
        </p:nvSpPr>
        <p:spPr bwMode="auto">
          <a:xfrm>
            <a:off x="3970338" y="8774113"/>
            <a:ext cx="30384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24" tIns="46412" rIns="92824" bIns="46412" numCol="1" anchor="b" anchorCtr="0" compatLnSpc="1">
            <a:prstTxWarp prst="textNoShape">
              <a:avLst/>
            </a:prstTxWarp>
          </a:bodyPr>
          <a:lstStyle>
            <a:lvl1pPr algn="r" defTabSz="928688" eaLnBrk="1" hangingPunct="1">
              <a:defRPr sz="1200">
                <a:latin typeface="Arial" panose="020B0604020202020204" pitchFamily="34" charset="0"/>
              </a:defRPr>
            </a:lvl1pPr>
          </a:lstStyle>
          <a:p>
            <a:fld id="{9A0213B0-1982-42DD-8FC6-5C157CE73FA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50B311-E5A0-491D-9D14-3A1E56DB0F5F}"/>
              </a:ext>
            </a:extLst>
          </p:cNvPr>
          <p:cNvSpPr>
            <a:spLocks noGrp="1" noChangeArrowheads="1"/>
          </p:cNvSpPr>
          <p:nvPr>
            <p:ph type="sldNum" sz="quarter" idx="5"/>
          </p:nvPr>
        </p:nvSpPr>
        <p:spPr>
          <a:ln/>
        </p:spPr>
        <p:txBody>
          <a:bodyPr/>
          <a:lstStyle/>
          <a:p>
            <a:fld id="{3F9817A2-6A9C-4374-B043-B2F18FC4C632}" type="slidenum">
              <a:rPr lang="en-US" altLang="en-US"/>
              <a:pPr/>
              <a:t>1</a:t>
            </a:fld>
            <a:endParaRPr lang="en-US" altLang="en-US"/>
          </a:p>
        </p:txBody>
      </p:sp>
      <p:sp>
        <p:nvSpPr>
          <p:cNvPr id="4098" name="Rectangle 2">
            <a:extLst>
              <a:ext uri="{FF2B5EF4-FFF2-40B4-BE49-F238E27FC236}">
                <a16:creationId xmlns:a16="http://schemas.microsoft.com/office/drawing/2014/main" id="{2EAC4982-AB38-4BBE-B566-06B83BCA7BBF}"/>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2BACAA6B-8E04-4A9F-9D93-61B6CCA3088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7A72021-4263-4378-821E-4F1B5D5394B2}"/>
              </a:ext>
            </a:extLst>
          </p:cNvPr>
          <p:cNvSpPr>
            <a:spLocks noGrp="1" noChangeArrowheads="1"/>
          </p:cNvSpPr>
          <p:nvPr>
            <p:ph type="sldNum" sz="quarter" idx="5"/>
          </p:nvPr>
        </p:nvSpPr>
        <p:spPr>
          <a:ln/>
        </p:spPr>
        <p:txBody>
          <a:bodyPr/>
          <a:lstStyle/>
          <a:p>
            <a:fld id="{98AF7430-7A6E-4520-BEBB-2D5A3AA92BE2}" type="slidenum">
              <a:rPr lang="en-US" altLang="en-US"/>
              <a:pPr/>
              <a:t>11</a:t>
            </a:fld>
            <a:endParaRPr lang="en-US" altLang="en-US"/>
          </a:p>
        </p:txBody>
      </p:sp>
      <p:sp>
        <p:nvSpPr>
          <p:cNvPr id="739330" name="Rectangle 2">
            <a:extLst>
              <a:ext uri="{FF2B5EF4-FFF2-40B4-BE49-F238E27FC236}">
                <a16:creationId xmlns:a16="http://schemas.microsoft.com/office/drawing/2014/main" id="{CEA757B2-6475-4808-8882-9D526F477F0E}"/>
              </a:ext>
            </a:extLst>
          </p:cNvPr>
          <p:cNvSpPr>
            <a:spLocks noGrp="1" noRot="1" noChangeAspect="1" noChangeArrowheads="1" noTextEdit="1"/>
          </p:cNvSpPr>
          <p:nvPr>
            <p:ph type="sldImg"/>
          </p:nvPr>
        </p:nvSpPr>
        <p:spPr>
          <a:xfrm>
            <a:off x="1201738" y="693738"/>
            <a:ext cx="4616450" cy="3462337"/>
          </a:xfrm>
          <a:ln/>
        </p:spPr>
      </p:sp>
      <p:sp>
        <p:nvSpPr>
          <p:cNvPr id="739331" name="Rectangle 3">
            <a:extLst>
              <a:ext uri="{FF2B5EF4-FFF2-40B4-BE49-F238E27FC236}">
                <a16:creationId xmlns:a16="http://schemas.microsoft.com/office/drawing/2014/main" id="{28E9EE31-CDE2-4C8B-9034-AB842A09DB2D}"/>
              </a:ext>
            </a:extLst>
          </p:cNvPr>
          <p:cNvSpPr>
            <a:spLocks noGrp="1" noChangeArrowheads="1"/>
          </p:cNvSpPr>
          <p:nvPr>
            <p:ph type="body" idx="1"/>
          </p:nvPr>
        </p:nvSpPr>
        <p:spPr>
          <a:xfrm>
            <a:off x="703263" y="4387850"/>
            <a:ext cx="5603875" cy="4154488"/>
          </a:xfrm>
        </p:spPr>
        <p:txBody>
          <a:bodyPr/>
          <a:lstStyle/>
          <a:p>
            <a:pPr>
              <a:buFontTx/>
              <a:buChar char="•"/>
            </a:pPr>
            <a:r>
              <a:rPr lang="en-US" altLang="en-US">
                <a:ea typeface="Gulim" panose="020B0600000101010101" pitchFamily="34" charset="-127"/>
              </a:rPr>
              <a:t>When we talk about LBS, we really need talk about FCC E911 and standardization issues. In the following two slides we are going to address them individually.</a:t>
            </a:r>
          </a:p>
          <a:p>
            <a:pPr>
              <a:buFontTx/>
              <a:buChar char="•"/>
            </a:pPr>
            <a:r>
              <a:rPr lang="en-US" altLang="en-US"/>
              <a:t>For Phase I, </a:t>
            </a:r>
          </a:p>
          <a:p>
            <a:pPr lvl="1">
              <a:buFontTx/>
              <a:buChar char="•"/>
            </a:pPr>
            <a:r>
              <a:rPr lang="en-US" altLang="en-US"/>
              <a:t>tile April 1998. In it, the carriers </a:t>
            </a:r>
            <a:r>
              <a:rPr lang="en-US" altLang="ko-KR">
                <a:ea typeface="Gulim" panose="020B0600000101010101" pitchFamily="34" charset="-127"/>
              </a:rPr>
              <a:t>shall</a:t>
            </a:r>
            <a:r>
              <a:rPr lang="en-US" altLang="en-US"/>
              <a:t> </a:t>
            </a:r>
            <a:r>
              <a:rPr lang="en-US" altLang="ko-KR">
                <a:ea typeface="Gulim" panose="020B0600000101010101" pitchFamily="34" charset="-127"/>
              </a:rPr>
              <a:t>must</a:t>
            </a:r>
            <a:r>
              <a:rPr lang="en-US" altLang="en-US"/>
              <a:t> cell site, sector and call-back number for 911 calls.</a:t>
            </a:r>
          </a:p>
          <a:p>
            <a:pPr>
              <a:buFontTx/>
              <a:buChar char="•"/>
            </a:pPr>
            <a:r>
              <a:rPr lang="en-US" altLang="en-US"/>
              <a:t>For Phase II, </a:t>
            </a:r>
          </a:p>
          <a:p>
            <a:pPr lvl="1">
              <a:buFontTx/>
              <a:buChar char="•"/>
            </a:pPr>
            <a:r>
              <a:rPr lang="en-US" altLang="en-US"/>
              <a:t>tile 2002, </a:t>
            </a:r>
            <a:r>
              <a:rPr lang="en-US" altLang="ko-KR">
                <a:ea typeface="Gulim" panose="020B0600000101010101" pitchFamily="34" charset="-127"/>
              </a:rPr>
              <a:t>the carriers must </a:t>
            </a:r>
            <a:r>
              <a:rPr lang="en-US" altLang="en-US"/>
              <a:t>ensure that at least 95% of all new digital handsets activated are ALI-capable.</a:t>
            </a:r>
          </a:p>
          <a:p>
            <a:pPr lvl="1">
              <a:buFontTx/>
              <a:buChar char="•"/>
            </a:pPr>
            <a:r>
              <a:rPr lang="en-US" altLang="en-US"/>
              <a:t>Within 2 years or by Dec. 31</a:t>
            </a:r>
            <a:r>
              <a:rPr lang="en-US" altLang="en-US" baseline="30000"/>
              <a:t>st</a:t>
            </a:r>
            <a:r>
              <a:rPr lang="en-US" altLang="en-US"/>
              <a:t>, 2004, whichever is later, from a PSAP request is received and undertake reasonable efforts to achieve 100% penetration of ALI-capable handsets in its total subscriber base.</a:t>
            </a:r>
            <a:endParaRPr lang="en-US" altLang="en-US">
              <a:ea typeface="Gulim" panose="020B0600000101010101" pitchFamily="34" charset="-127"/>
            </a:endParaRPr>
          </a:p>
          <a:p>
            <a:endParaRPr lang="en-US" altLang="en-US">
              <a:ea typeface="Gulim" panose="020B0600000101010101" pitchFamily="34" charset="-127"/>
            </a:endParaRPr>
          </a:p>
          <a:p>
            <a:endParaRPr lang="en-US" altLang="en-US">
              <a:ea typeface="Gulim" panose="020B0600000101010101" pitchFamily="34"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1CBCE3-4C93-48B4-BA24-209F5AC57CAB}"/>
              </a:ext>
            </a:extLst>
          </p:cNvPr>
          <p:cNvSpPr>
            <a:spLocks noGrp="1" noChangeArrowheads="1"/>
          </p:cNvSpPr>
          <p:nvPr>
            <p:ph type="sldNum" sz="quarter" idx="5"/>
          </p:nvPr>
        </p:nvSpPr>
        <p:spPr>
          <a:ln/>
        </p:spPr>
        <p:txBody>
          <a:bodyPr/>
          <a:lstStyle/>
          <a:p>
            <a:fld id="{B395B4F0-AF6E-4E62-BAFF-56BE9E0056A2}" type="slidenum">
              <a:rPr lang="en-US" altLang="en-US"/>
              <a:pPr/>
              <a:t>12</a:t>
            </a:fld>
            <a:endParaRPr lang="en-US" altLang="en-US"/>
          </a:p>
        </p:txBody>
      </p:sp>
      <p:sp>
        <p:nvSpPr>
          <p:cNvPr id="741378" name="Rectangle 2">
            <a:extLst>
              <a:ext uri="{FF2B5EF4-FFF2-40B4-BE49-F238E27FC236}">
                <a16:creationId xmlns:a16="http://schemas.microsoft.com/office/drawing/2014/main" id="{288C313D-CD10-4211-B4BD-214A83D50714}"/>
              </a:ext>
            </a:extLst>
          </p:cNvPr>
          <p:cNvSpPr>
            <a:spLocks noGrp="1" noRot="1" noChangeAspect="1" noChangeArrowheads="1" noTextEdit="1"/>
          </p:cNvSpPr>
          <p:nvPr>
            <p:ph type="sldImg"/>
          </p:nvPr>
        </p:nvSpPr>
        <p:spPr>
          <a:xfrm>
            <a:off x="1198563" y="692150"/>
            <a:ext cx="4618037" cy="3463925"/>
          </a:xfrm>
          <a:ln/>
        </p:spPr>
      </p:sp>
      <p:sp>
        <p:nvSpPr>
          <p:cNvPr id="741379" name="Rectangle 3">
            <a:extLst>
              <a:ext uri="{FF2B5EF4-FFF2-40B4-BE49-F238E27FC236}">
                <a16:creationId xmlns:a16="http://schemas.microsoft.com/office/drawing/2014/main" id="{B9775BC9-E5EF-4E12-B5C7-AE575B34F3A5}"/>
              </a:ext>
            </a:extLst>
          </p:cNvPr>
          <p:cNvSpPr>
            <a:spLocks noGrp="1" noChangeArrowheads="1"/>
          </p:cNvSpPr>
          <p:nvPr>
            <p:ph type="body" idx="1"/>
          </p:nvPr>
        </p:nvSpPr>
        <p:spPr>
          <a:xfrm>
            <a:off x="703263" y="4387850"/>
            <a:ext cx="5603875" cy="4156075"/>
          </a:xfrm>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C6B009B-15AF-4B75-A7FA-C0D72D8B4D3C}"/>
              </a:ext>
            </a:extLst>
          </p:cNvPr>
          <p:cNvSpPr>
            <a:spLocks noGrp="1" noChangeArrowheads="1"/>
          </p:cNvSpPr>
          <p:nvPr>
            <p:ph type="sldNum" sz="quarter" idx="5"/>
          </p:nvPr>
        </p:nvSpPr>
        <p:spPr>
          <a:ln/>
        </p:spPr>
        <p:txBody>
          <a:bodyPr/>
          <a:lstStyle/>
          <a:p>
            <a:fld id="{63FFB4B8-B745-4DB7-8660-5A214DF79D0E}" type="slidenum">
              <a:rPr lang="en-US" altLang="en-US"/>
              <a:pPr/>
              <a:t>13</a:t>
            </a:fld>
            <a:endParaRPr lang="en-US" altLang="en-US"/>
          </a:p>
        </p:txBody>
      </p:sp>
      <p:sp>
        <p:nvSpPr>
          <p:cNvPr id="743426" name="Rectangle 2">
            <a:extLst>
              <a:ext uri="{FF2B5EF4-FFF2-40B4-BE49-F238E27FC236}">
                <a16:creationId xmlns:a16="http://schemas.microsoft.com/office/drawing/2014/main" id="{D735C0AC-8C77-4DFC-9DF5-D1B15E600AF1}"/>
              </a:ext>
            </a:extLst>
          </p:cNvPr>
          <p:cNvSpPr>
            <a:spLocks noGrp="1" noRot="1" noChangeAspect="1" noChangeArrowheads="1" noTextEdit="1"/>
          </p:cNvSpPr>
          <p:nvPr>
            <p:ph type="sldImg"/>
          </p:nvPr>
        </p:nvSpPr>
        <p:spPr>
          <a:xfrm>
            <a:off x="1201738" y="693738"/>
            <a:ext cx="4616450" cy="3462337"/>
          </a:xfrm>
          <a:ln/>
        </p:spPr>
      </p:sp>
      <p:sp>
        <p:nvSpPr>
          <p:cNvPr id="743427" name="Rectangle 3">
            <a:extLst>
              <a:ext uri="{FF2B5EF4-FFF2-40B4-BE49-F238E27FC236}">
                <a16:creationId xmlns:a16="http://schemas.microsoft.com/office/drawing/2014/main" id="{61CBE274-9814-4147-9702-DFB363202032}"/>
              </a:ext>
            </a:extLst>
          </p:cNvPr>
          <p:cNvSpPr>
            <a:spLocks noGrp="1" noChangeArrowheads="1"/>
          </p:cNvSpPr>
          <p:nvPr>
            <p:ph type="body" idx="1"/>
          </p:nvPr>
        </p:nvSpPr>
        <p:spPr>
          <a:xfrm>
            <a:off x="703263" y="4387850"/>
            <a:ext cx="5603875" cy="4154488"/>
          </a:xfrm>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3B56FBA-566E-42FF-8C74-08B65C89EBE3}"/>
              </a:ext>
            </a:extLst>
          </p:cNvPr>
          <p:cNvSpPr>
            <a:spLocks noGrp="1" noChangeArrowheads="1"/>
          </p:cNvSpPr>
          <p:nvPr>
            <p:ph type="sldNum" sz="quarter" idx="5"/>
          </p:nvPr>
        </p:nvSpPr>
        <p:spPr>
          <a:ln/>
        </p:spPr>
        <p:txBody>
          <a:bodyPr/>
          <a:lstStyle/>
          <a:p>
            <a:fld id="{27AA336F-041E-4371-B984-1C828F42FA9C}" type="slidenum">
              <a:rPr lang="en-US" altLang="en-US"/>
              <a:pPr/>
              <a:t>14</a:t>
            </a:fld>
            <a:endParaRPr lang="en-US" altLang="en-US"/>
          </a:p>
        </p:txBody>
      </p:sp>
      <p:sp>
        <p:nvSpPr>
          <p:cNvPr id="19458" name="Rectangle 2">
            <a:extLst>
              <a:ext uri="{FF2B5EF4-FFF2-40B4-BE49-F238E27FC236}">
                <a16:creationId xmlns:a16="http://schemas.microsoft.com/office/drawing/2014/main" id="{DD397444-8251-4273-AA7A-79CCCDAEE46A}"/>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745768D6-3A49-44DF-9011-D98D8855814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9D9036-8101-49C7-BB78-E7D8A8CBB064}"/>
              </a:ext>
            </a:extLst>
          </p:cNvPr>
          <p:cNvSpPr>
            <a:spLocks noGrp="1" noChangeArrowheads="1"/>
          </p:cNvSpPr>
          <p:nvPr>
            <p:ph type="sldNum" sz="quarter" idx="5"/>
          </p:nvPr>
        </p:nvSpPr>
        <p:spPr>
          <a:ln/>
        </p:spPr>
        <p:txBody>
          <a:bodyPr/>
          <a:lstStyle/>
          <a:p>
            <a:fld id="{5A6C81B6-822B-4316-BADD-1CB151256183}" type="slidenum">
              <a:rPr lang="en-US" altLang="en-US"/>
              <a:pPr/>
              <a:t>15</a:t>
            </a:fld>
            <a:endParaRPr lang="en-US" altLang="en-US"/>
          </a:p>
        </p:txBody>
      </p:sp>
      <p:sp>
        <p:nvSpPr>
          <p:cNvPr id="479234" name="Rectangle 2">
            <a:extLst>
              <a:ext uri="{FF2B5EF4-FFF2-40B4-BE49-F238E27FC236}">
                <a16:creationId xmlns:a16="http://schemas.microsoft.com/office/drawing/2014/main" id="{A9DAA7AB-8A0F-4882-B5A4-A4308146758B}"/>
              </a:ext>
            </a:extLst>
          </p:cNvPr>
          <p:cNvSpPr>
            <a:spLocks noGrp="1" noRot="1" noChangeAspect="1" noChangeArrowheads="1" noTextEdit="1"/>
          </p:cNvSpPr>
          <p:nvPr>
            <p:ph type="sldImg"/>
          </p:nvPr>
        </p:nvSpPr>
        <p:spPr>
          <a:ln/>
        </p:spPr>
      </p:sp>
      <p:sp>
        <p:nvSpPr>
          <p:cNvPr id="479235" name="Rectangle 3">
            <a:extLst>
              <a:ext uri="{FF2B5EF4-FFF2-40B4-BE49-F238E27FC236}">
                <a16:creationId xmlns:a16="http://schemas.microsoft.com/office/drawing/2014/main" id="{9FB82992-F10A-4658-958A-177C516C7AB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A7BB06-4988-4120-97A3-8AEBEE073B65}"/>
              </a:ext>
            </a:extLst>
          </p:cNvPr>
          <p:cNvSpPr>
            <a:spLocks noGrp="1" noChangeArrowheads="1"/>
          </p:cNvSpPr>
          <p:nvPr>
            <p:ph type="sldNum" sz="quarter" idx="5"/>
          </p:nvPr>
        </p:nvSpPr>
        <p:spPr>
          <a:ln/>
        </p:spPr>
        <p:txBody>
          <a:bodyPr/>
          <a:lstStyle/>
          <a:p>
            <a:fld id="{6550B948-B874-4DFC-98F7-F7D738CAD152}" type="slidenum">
              <a:rPr lang="en-US" altLang="en-US"/>
              <a:pPr/>
              <a:t>16</a:t>
            </a:fld>
            <a:endParaRPr lang="en-US" altLang="en-US"/>
          </a:p>
        </p:txBody>
      </p:sp>
      <p:sp>
        <p:nvSpPr>
          <p:cNvPr id="212994" name="Rectangle 2">
            <a:extLst>
              <a:ext uri="{FF2B5EF4-FFF2-40B4-BE49-F238E27FC236}">
                <a16:creationId xmlns:a16="http://schemas.microsoft.com/office/drawing/2014/main" id="{F1F0AE19-C540-4735-AEE9-1816CCBB9AE1}"/>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3B983F92-00BB-4C9A-9589-F51D4F27AEF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C0E5B5-E3FD-4BBA-877B-9FC8077FB1C7}"/>
              </a:ext>
            </a:extLst>
          </p:cNvPr>
          <p:cNvSpPr>
            <a:spLocks noGrp="1" noChangeArrowheads="1"/>
          </p:cNvSpPr>
          <p:nvPr>
            <p:ph type="sldNum" sz="quarter" idx="5"/>
          </p:nvPr>
        </p:nvSpPr>
        <p:spPr>
          <a:ln/>
        </p:spPr>
        <p:txBody>
          <a:bodyPr/>
          <a:lstStyle/>
          <a:p>
            <a:fld id="{BD643D64-9191-4339-A63F-453B6BCD528A}" type="slidenum">
              <a:rPr lang="en-US" altLang="en-US"/>
              <a:pPr/>
              <a:t>17</a:t>
            </a:fld>
            <a:endParaRPr lang="en-US" altLang="en-US"/>
          </a:p>
        </p:txBody>
      </p:sp>
      <p:sp>
        <p:nvSpPr>
          <p:cNvPr id="448514" name="Rectangle 2">
            <a:extLst>
              <a:ext uri="{FF2B5EF4-FFF2-40B4-BE49-F238E27FC236}">
                <a16:creationId xmlns:a16="http://schemas.microsoft.com/office/drawing/2014/main" id="{5B0E1C35-D95B-4B3D-A073-7374A5D2FA21}"/>
              </a:ext>
            </a:extLst>
          </p:cNvPr>
          <p:cNvSpPr>
            <a:spLocks noGrp="1" noRot="1" noChangeAspect="1" noChangeArrowheads="1" noTextEdit="1"/>
          </p:cNvSpPr>
          <p:nvPr>
            <p:ph type="sldImg"/>
          </p:nvPr>
        </p:nvSpPr>
        <p:spPr>
          <a:ln/>
        </p:spPr>
      </p:sp>
      <p:sp>
        <p:nvSpPr>
          <p:cNvPr id="448515" name="Rectangle 3">
            <a:extLst>
              <a:ext uri="{FF2B5EF4-FFF2-40B4-BE49-F238E27FC236}">
                <a16:creationId xmlns:a16="http://schemas.microsoft.com/office/drawing/2014/main" id="{FC16E738-8D0F-412D-A98E-3400DB64EED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A1254F6-5940-418B-9481-0C75BE984609}"/>
              </a:ext>
            </a:extLst>
          </p:cNvPr>
          <p:cNvSpPr>
            <a:spLocks noGrp="1" noChangeArrowheads="1"/>
          </p:cNvSpPr>
          <p:nvPr>
            <p:ph type="sldNum" sz="quarter" idx="5"/>
          </p:nvPr>
        </p:nvSpPr>
        <p:spPr>
          <a:ln/>
        </p:spPr>
        <p:txBody>
          <a:bodyPr/>
          <a:lstStyle/>
          <a:p>
            <a:fld id="{62E3365E-8640-4FF6-92B8-C9771566F8E7}" type="slidenum">
              <a:rPr lang="en-US" altLang="en-US"/>
              <a:pPr/>
              <a:t>18</a:t>
            </a:fld>
            <a:endParaRPr lang="en-US" altLang="en-US"/>
          </a:p>
        </p:txBody>
      </p:sp>
      <p:sp>
        <p:nvSpPr>
          <p:cNvPr id="514050" name="Rectangle 2">
            <a:extLst>
              <a:ext uri="{FF2B5EF4-FFF2-40B4-BE49-F238E27FC236}">
                <a16:creationId xmlns:a16="http://schemas.microsoft.com/office/drawing/2014/main" id="{D333AFD2-25D2-4E10-90DE-23E01CED37F3}"/>
              </a:ext>
            </a:extLst>
          </p:cNvPr>
          <p:cNvSpPr>
            <a:spLocks noGrp="1" noRot="1" noChangeAspect="1" noChangeArrowheads="1" noTextEdit="1"/>
          </p:cNvSpPr>
          <p:nvPr>
            <p:ph type="sldImg"/>
          </p:nvPr>
        </p:nvSpPr>
        <p:spPr>
          <a:ln/>
        </p:spPr>
      </p:sp>
      <p:sp>
        <p:nvSpPr>
          <p:cNvPr id="514051" name="Rectangle 3">
            <a:extLst>
              <a:ext uri="{FF2B5EF4-FFF2-40B4-BE49-F238E27FC236}">
                <a16:creationId xmlns:a16="http://schemas.microsoft.com/office/drawing/2014/main" id="{9B847F5D-ED0B-4228-9FAA-D05469EA799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5BFDFA5-E466-48F8-BC8F-51BB318CC702}"/>
              </a:ext>
            </a:extLst>
          </p:cNvPr>
          <p:cNvSpPr>
            <a:spLocks noGrp="1" noChangeArrowheads="1"/>
          </p:cNvSpPr>
          <p:nvPr>
            <p:ph type="sldNum" sz="quarter" idx="5"/>
          </p:nvPr>
        </p:nvSpPr>
        <p:spPr>
          <a:ln/>
        </p:spPr>
        <p:txBody>
          <a:bodyPr/>
          <a:lstStyle/>
          <a:p>
            <a:fld id="{E64994CF-369C-487D-9101-091BAD5CD0FD}" type="slidenum">
              <a:rPr lang="en-US" altLang="en-US"/>
              <a:pPr/>
              <a:t>19</a:t>
            </a:fld>
            <a:endParaRPr lang="en-US" altLang="en-US"/>
          </a:p>
        </p:txBody>
      </p:sp>
      <p:sp>
        <p:nvSpPr>
          <p:cNvPr id="446466" name="Rectangle 2">
            <a:extLst>
              <a:ext uri="{FF2B5EF4-FFF2-40B4-BE49-F238E27FC236}">
                <a16:creationId xmlns:a16="http://schemas.microsoft.com/office/drawing/2014/main" id="{1BC37E12-8FFB-478B-BD1B-476C1276C50D}"/>
              </a:ext>
            </a:extLst>
          </p:cNvPr>
          <p:cNvSpPr>
            <a:spLocks noGrp="1" noRot="1" noChangeAspect="1" noChangeArrowheads="1" noTextEdit="1"/>
          </p:cNvSpPr>
          <p:nvPr>
            <p:ph type="sldImg"/>
          </p:nvPr>
        </p:nvSpPr>
        <p:spPr>
          <a:ln/>
        </p:spPr>
      </p:sp>
      <p:sp>
        <p:nvSpPr>
          <p:cNvPr id="446467" name="Rectangle 3">
            <a:extLst>
              <a:ext uri="{FF2B5EF4-FFF2-40B4-BE49-F238E27FC236}">
                <a16:creationId xmlns:a16="http://schemas.microsoft.com/office/drawing/2014/main" id="{797ED909-71DB-4BF3-93D2-97FC21E2FB7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C4EFEA-6159-44BA-A986-67D4330641D6}"/>
              </a:ext>
            </a:extLst>
          </p:cNvPr>
          <p:cNvSpPr>
            <a:spLocks noGrp="1" noChangeArrowheads="1"/>
          </p:cNvSpPr>
          <p:nvPr>
            <p:ph type="sldNum" sz="quarter" idx="5"/>
          </p:nvPr>
        </p:nvSpPr>
        <p:spPr>
          <a:ln/>
        </p:spPr>
        <p:txBody>
          <a:bodyPr/>
          <a:lstStyle/>
          <a:p>
            <a:fld id="{44A3818C-40A0-499C-9ACB-752695DC7D0F}" type="slidenum">
              <a:rPr lang="en-US" altLang="en-US"/>
              <a:pPr/>
              <a:t>24</a:t>
            </a:fld>
            <a:endParaRPr lang="en-US" altLang="en-US"/>
          </a:p>
        </p:txBody>
      </p:sp>
      <p:sp>
        <p:nvSpPr>
          <p:cNvPr id="693250" name="Rectangle 2">
            <a:extLst>
              <a:ext uri="{FF2B5EF4-FFF2-40B4-BE49-F238E27FC236}">
                <a16:creationId xmlns:a16="http://schemas.microsoft.com/office/drawing/2014/main" id="{11C8AD73-3D9E-4448-8EE4-795084AA4703}"/>
              </a:ext>
            </a:extLst>
          </p:cNvPr>
          <p:cNvSpPr>
            <a:spLocks noGrp="1" noRot="1" noChangeAspect="1" noChangeArrowheads="1" noTextEdit="1"/>
          </p:cNvSpPr>
          <p:nvPr>
            <p:ph type="sldImg"/>
          </p:nvPr>
        </p:nvSpPr>
        <p:spPr>
          <a:ln/>
        </p:spPr>
      </p:sp>
      <p:sp>
        <p:nvSpPr>
          <p:cNvPr id="693251" name="Rectangle 3">
            <a:extLst>
              <a:ext uri="{FF2B5EF4-FFF2-40B4-BE49-F238E27FC236}">
                <a16:creationId xmlns:a16="http://schemas.microsoft.com/office/drawing/2014/main" id="{32CF5B4C-9F3B-49CE-8A0E-5BA7AD248FD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97E20E-C439-4335-B6AA-09931FBF6E61}"/>
              </a:ext>
            </a:extLst>
          </p:cNvPr>
          <p:cNvSpPr>
            <a:spLocks noGrp="1" noChangeArrowheads="1"/>
          </p:cNvSpPr>
          <p:nvPr>
            <p:ph type="sldNum" sz="quarter" idx="5"/>
          </p:nvPr>
        </p:nvSpPr>
        <p:spPr>
          <a:ln/>
        </p:spPr>
        <p:txBody>
          <a:bodyPr/>
          <a:lstStyle/>
          <a:p>
            <a:fld id="{AC627932-82AD-4747-B502-876D7072828C}" type="slidenum">
              <a:rPr lang="en-US" altLang="en-US"/>
              <a:pPr/>
              <a:t>2</a:t>
            </a:fld>
            <a:endParaRPr lang="en-US" altLang="en-US"/>
          </a:p>
        </p:txBody>
      </p:sp>
      <p:sp>
        <p:nvSpPr>
          <p:cNvPr id="664578" name="Rectangle 2">
            <a:extLst>
              <a:ext uri="{FF2B5EF4-FFF2-40B4-BE49-F238E27FC236}">
                <a16:creationId xmlns:a16="http://schemas.microsoft.com/office/drawing/2014/main" id="{E698A373-AC53-4172-89FF-89ED079090E2}"/>
              </a:ext>
            </a:extLst>
          </p:cNvPr>
          <p:cNvSpPr>
            <a:spLocks noGrp="1" noRot="1" noChangeAspect="1" noChangeArrowheads="1" noTextEdit="1"/>
          </p:cNvSpPr>
          <p:nvPr>
            <p:ph type="sldImg"/>
          </p:nvPr>
        </p:nvSpPr>
        <p:spPr>
          <a:ln/>
        </p:spPr>
      </p:sp>
      <p:sp>
        <p:nvSpPr>
          <p:cNvPr id="664579" name="Rectangle 3">
            <a:extLst>
              <a:ext uri="{FF2B5EF4-FFF2-40B4-BE49-F238E27FC236}">
                <a16:creationId xmlns:a16="http://schemas.microsoft.com/office/drawing/2014/main" id="{DCBF31F1-67E5-41AC-AF3B-422FC6400E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C6547A-DD57-496E-B9C6-D9A9B9F1DEDC}"/>
              </a:ext>
            </a:extLst>
          </p:cNvPr>
          <p:cNvSpPr>
            <a:spLocks noGrp="1" noChangeArrowheads="1"/>
          </p:cNvSpPr>
          <p:nvPr>
            <p:ph type="sldNum" sz="quarter" idx="5"/>
          </p:nvPr>
        </p:nvSpPr>
        <p:spPr>
          <a:ln/>
        </p:spPr>
        <p:txBody>
          <a:bodyPr/>
          <a:lstStyle/>
          <a:p>
            <a:fld id="{DC597982-5FBE-4198-9D95-CB6DC322C412}" type="slidenum">
              <a:rPr lang="en-US" altLang="en-US"/>
              <a:pPr/>
              <a:t>25</a:t>
            </a:fld>
            <a:endParaRPr lang="en-US" altLang="en-US"/>
          </a:p>
        </p:txBody>
      </p:sp>
      <p:sp>
        <p:nvSpPr>
          <p:cNvPr id="550914" name="Rectangle 2">
            <a:extLst>
              <a:ext uri="{FF2B5EF4-FFF2-40B4-BE49-F238E27FC236}">
                <a16:creationId xmlns:a16="http://schemas.microsoft.com/office/drawing/2014/main" id="{62A46D33-C8A1-48BB-AE92-355A90075AF3}"/>
              </a:ext>
            </a:extLst>
          </p:cNvPr>
          <p:cNvSpPr>
            <a:spLocks noGrp="1" noRot="1" noChangeAspect="1" noChangeArrowheads="1" noTextEdit="1"/>
          </p:cNvSpPr>
          <p:nvPr>
            <p:ph type="sldImg"/>
          </p:nvPr>
        </p:nvSpPr>
        <p:spPr>
          <a:ln/>
        </p:spPr>
      </p:sp>
      <p:sp>
        <p:nvSpPr>
          <p:cNvPr id="550915" name="Rectangle 3">
            <a:extLst>
              <a:ext uri="{FF2B5EF4-FFF2-40B4-BE49-F238E27FC236}">
                <a16:creationId xmlns:a16="http://schemas.microsoft.com/office/drawing/2014/main" id="{E1060252-F542-47D3-B5F3-BBB2BB4F414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6E69857-F3BE-4D1C-9A09-5C0DDBA0D525}"/>
              </a:ext>
            </a:extLst>
          </p:cNvPr>
          <p:cNvSpPr>
            <a:spLocks noGrp="1" noChangeArrowheads="1"/>
          </p:cNvSpPr>
          <p:nvPr>
            <p:ph type="sldNum" sz="quarter" idx="5"/>
          </p:nvPr>
        </p:nvSpPr>
        <p:spPr>
          <a:ln/>
        </p:spPr>
        <p:txBody>
          <a:bodyPr/>
          <a:lstStyle/>
          <a:p>
            <a:fld id="{C5A3D630-2426-43D3-8F71-EF607DBEBCA8}" type="slidenum">
              <a:rPr lang="en-US" altLang="en-US"/>
              <a:pPr/>
              <a:t>26</a:t>
            </a:fld>
            <a:endParaRPr lang="en-US" altLang="en-US"/>
          </a:p>
        </p:txBody>
      </p:sp>
      <p:sp>
        <p:nvSpPr>
          <p:cNvPr id="433154" name="Rectangle 2">
            <a:extLst>
              <a:ext uri="{FF2B5EF4-FFF2-40B4-BE49-F238E27FC236}">
                <a16:creationId xmlns:a16="http://schemas.microsoft.com/office/drawing/2014/main" id="{48295962-5AD5-449E-9E99-888B1DDE644A}"/>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6BACDDFD-DC0C-4131-9417-1D24FEB195E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CF9C4E-3576-495E-8F21-3CFDAD828578}"/>
              </a:ext>
            </a:extLst>
          </p:cNvPr>
          <p:cNvSpPr>
            <a:spLocks noGrp="1" noChangeArrowheads="1"/>
          </p:cNvSpPr>
          <p:nvPr>
            <p:ph type="sldNum" sz="quarter" idx="5"/>
          </p:nvPr>
        </p:nvSpPr>
        <p:spPr>
          <a:ln/>
        </p:spPr>
        <p:txBody>
          <a:bodyPr/>
          <a:lstStyle/>
          <a:p>
            <a:fld id="{2DD0B08B-B0BE-4C95-8CD4-03436F5AD65A}" type="slidenum">
              <a:rPr lang="en-US" altLang="en-US"/>
              <a:pPr/>
              <a:t>29</a:t>
            </a:fld>
            <a:endParaRPr lang="en-US" altLang="en-US"/>
          </a:p>
        </p:txBody>
      </p:sp>
      <p:sp>
        <p:nvSpPr>
          <p:cNvPr id="648194" name="Rectangle 2">
            <a:extLst>
              <a:ext uri="{FF2B5EF4-FFF2-40B4-BE49-F238E27FC236}">
                <a16:creationId xmlns:a16="http://schemas.microsoft.com/office/drawing/2014/main" id="{DFA520FF-1BB6-462F-9339-D3BEC2D7DFD4}"/>
              </a:ext>
            </a:extLst>
          </p:cNvPr>
          <p:cNvSpPr>
            <a:spLocks noGrp="1" noRot="1" noChangeAspect="1" noChangeArrowheads="1" noTextEdit="1"/>
          </p:cNvSpPr>
          <p:nvPr>
            <p:ph type="sldImg"/>
          </p:nvPr>
        </p:nvSpPr>
        <p:spPr>
          <a:ln/>
        </p:spPr>
      </p:sp>
      <p:sp>
        <p:nvSpPr>
          <p:cNvPr id="648195" name="Rectangle 3">
            <a:extLst>
              <a:ext uri="{FF2B5EF4-FFF2-40B4-BE49-F238E27FC236}">
                <a16:creationId xmlns:a16="http://schemas.microsoft.com/office/drawing/2014/main" id="{CE7369EA-1EF9-4573-9129-CF9E81D5F87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9B61A2-EE7F-48C7-98B3-1ADA966F23AA}"/>
              </a:ext>
            </a:extLst>
          </p:cNvPr>
          <p:cNvSpPr>
            <a:spLocks noGrp="1" noChangeArrowheads="1"/>
          </p:cNvSpPr>
          <p:nvPr>
            <p:ph type="sldNum" sz="quarter" idx="5"/>
          </p:nvPr>
        </p:nvSpPr>
        <p:spPr>
          <a:ln/>
        </p:spPr>
        <p:txBody>
          <a:bodyPr/>
          <a:lstStyle/>
          <a:p>
            <a:fld id="{912A1B32-9B2C-4E27-B597-6B13E87DBB3D}" type="slidenum">
              <a:rPr lang="en-US" altLang="en-US"/>
              <a:pPr/>
              <a:t>30</a:t>
            </a:fld>
            <a:endParaRPr lang="en-US" altLang="en-US"/>
          </a:p>
        </p:txBody>
      </p:sp>
      <p:sp>
        <p:nvSpPr>
          <p:cNvPr id="216066" name="Rectangle 2">
            <a:extLst>
              <a:ext uri="{FF2B5EF4-FFF2-40B4-BE49-F238E27FC236}">
                <a16:creationId xmlns:a16="http://schemas.microsoft.com/office/drawing/2014/main" id="{D7A9EF05-9BDF-40CB-9D82-5C40D51E6203}"/>
              </a:ext>
            </a:extLst>
          </p:cNvPr>
          <p:cNvSpPr>
            <a:spLocks noGrp="1" noRot="1" noChangeAspect="1" noChangeArrowheads="1" noTextEdit="1"/>
          </p:cNvSpPr>
          <p:nvPr>
            <p:ph type="sldImg"/>
          </p:nvPr>
        </p:nvSpPr>
        <p:spPr>
          <a:ln/>
        </p:spPr>
      </p:sp>
      <p:sp>
        <p:nvSpPr>
          <p:cNvPr id="216067" name="Rectangle 3">
            <a:extLst>
              <a:ext uri="{FF2B5EF4-FFF2-40B4-BE49-F238E27FC236}">
                <a16:creationId xmlns:a16="http://schemas.microsoft.com/office/drawing/2014/main" id="{A4A7118E-4A0B-447A-8A6C-1816B9CC5A1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36D115-96D6-45A6-8789-53B21FB5D284}"/>
              </a:ext>
            </a:extLst>
          </p:cNvPr>
          <p:cNvSpPr>
            <a:spLocks noGrp="1" noChangeArrowheads="1"/>
          </p:cNvSpPr>
          <p:nvPr>
            <p:ph type="sldNum" sz="quarter" idx="5"/>
          </p:nvPr>
        </p:nvSpPr>
        <p:spPr>
          <a:ln/>
        </p:spPr>
        <p:txBody>
          <a:bodyPr/>
          <a:lstStyle/>
          <a:p>
            <a:fld id="{FD8B5E8A-19D7-4A3E-B7DA-44A754B1F96B}" type="slidenum">
              <a:rPr lang="en-US" altLang="en-US"/>
              <a:pPr/>
              <a:t>31</a:t>
            </a:fld>
            <a:endParaRPr lang="en-US" altLang="en-US"/>
          </a:p>
        </p:txBody>
      </p:sp>
      <p:sp>
        <p:nvSpPr>
          <p:cNvPr id="695298" name="Rectangle 2">
            <a:extLst>
              <a:ext uri="{FF2B5EF4-FFF2-40B4-BE49-F238E27FC236}">
                <a16:creationId xmlns:a16="http://schemas.microsoft.com/office/drawing/2014/main" id="{5FED00CF-83D6-48B3-A362-053D4B140643}"/>
              </a:ext>
            </a:extLst>
          </p:cNvPr>
          <p:cNvSpPr>
            <a:spLocks noGrp="1" noRot="1" noChangeAspect="1" noChangeArrowheads="1" noTextEdit="1"/>
          </p:cNvSpPr>
          <p:nvPr>
            <p:ph type="sldImg"/>
          </p:nvPr>
        </p:nvSpPr>
        <p:spPr>
          <a:ln/>
        </p:spPr>
      </p:sp>
      <p:sp>
        <p:nvSpPr>
          <p:cNvPr id="695299" name="Rectangle 3">
            <a:extLst>
              <a:ext uri="{FF2B5EF4-FFF2-40B4-BE49-F238E27FC236}">
                <a16:creationId xmlns:a16="http://schemas.microsoft.com/office/drawing/2014/main" id="{8DECAB49-F87B-4A3C-BBD5-8FC1AB2E931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CEFFC2-2FB2-4429-9F99-1E74C068D506}"/>
              </a:ext>
            </a:extLst>
          </p:cNvPr>
          <p:cNvSpPr>
            <a:spLocks noGrp="1" noChangeArrowheads="1"/>
          </p:cNvSpPr>
          <p:nvPr>
            <p:ph type="sldNum" sz="quarter" idx="5"/>
          </p:nvPr>
        </p:nvSpPr>
        <p:spPr>
          <a:ln/>
        </p:spPr>
        <p:txBody>
          <a:bodyPr/>
          <a:lstStyle/>
          <a:p>
            <a:fld id="{54E4FD39-332A-4D54-B873-59D2214A179C}" type="slidenum">
              <a:rPr lang="en-US" altLang="en-US"/>
              <a:pPr/>
              <a:t>37</a:t>
            </a:fld>
            <a:endParaRPr lang="en-US" altLang="en-US"/>
          </a:p>
        </p:txBody>
      </p:sp>
      <p:sp>
        <p:nvSpPr>
          <p:cNvPr id="646146" name="Rectangle 2">
            <a:extLst>
              <a:ext uri="{FF2B5EF4-FFF2-40B4-BE49-F238E27FC236}">
                <a16:creationId xmlns:a16="http://schemas.microsoft.com/office/drawing/2014/main" id="{43816D69-6845-4F85-8C8B-CD2339BBBB51}"/>
              </a:ext>
            </a:extLst>
          </p:cNvPr>
          <p:cNvSpPr>
            <a:spLocks noGrp="1" noRot="1" noChangeAspect="1" noChangeArrowheads="1" noTextEdit="1"/>
          </p:cNvSpPr>
          <p:nvPr>
            <p:ph type="sldImg"/>
          </p:nvPr>
        </p:nvSpPr>
        <p:spPr>
          <a:ln/>
        </p:spPr>
      </p:sp>
      <p:sp>
        <p:nvSpPr>
          <p:cNvPr id="646147" name="Rectangle 3">
            <a:extLst>
              <a:ext uri="{FF2B5EF4-FFF2-40B4-BE49-F238E27FC236}">
                <a16:creationId xmlns:a16="http://schemas.microsoft.com/office/drawing/2014/main" id="{F09B0162-0CCC-4A46-A341-50AFE966C23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80DBFD-E97A-4900-B8E2-273B2EB1DBDD}"/>
              </a:ext>
            </a:extLst>
          </p:cNvPr>
          <p:cNvSpPr>
            <a:spLocks noGrp="1" noChangeArrowheads="1"/>
          </p:cNvSpPr>
          <p:nvPr>
            <p:ph type="sldNum" sz="quarter" idx="5"/>
          </p:nvPr>
        </p:nvSpPr>
        <p:spPr>
          <a:ln/>
        </p:spPr>
        <p:txBody>
          <a:bodyPr/>
          <a:lstStyle/>
          <a:p>
            <a:fld id="{2231FFE4-294A-4A23-A2A9-0C3066549B54}" type="slidenum">
              <a:rPr lang="en-US" altLang="en-US"/>
              <a:pPr/>
              <a:t>41</a:t>
            </a:fld>
            <a:endParaRPr lang="en-US" altLang="en-US"/>
          </a:p>
        </p:txBody>
      </p:sp>
      <p:sp>
        <p:nvSpPr>
          <p:cNvPr id="697346" name="Rectangle 2">
            <a:extLst>
              <a:ext uri="{FF2B5EF4-FFF2-40B4-BE49-F238E27FC236}">
                <a16:creationId xmlns:a16="http://schemas.microsoft.com/office/drawing/2014/main" id="{56117E3F-B6B5-4C67-9418-8F57284326EF}"/>
              </a:ext>
            </a:extLst>
          </p:cNvPr>
          <p:cNvSpPr>
            <a:spLocks noGrp="1" noRot="1" noChangeAspect="1" noChangeArrowheads="1" noTextEdit="1"/>
          </p:cNvSpPr>
          <p:nvPr>
            <p:ph type="sldImg"/>
          </p:nvPr>
        </p:nvSpPr>
        <p:spPr>
          <a:ln/>
        </p:spPr>
      </p:sp>
      <p:sp>
        <p:nvSpPr>
          <p:cNvPr id="697347" name="Rectangle 3">
            <a:extLst>
              <a:ext uri="{FF2B5EF4-FFF2-40B4-BE49-F238E27FC236}">
                <a16:creationId xmlns:a16="http://schemas.microsoft.com/office/drawing/2014/main" id="{3C538833-3A0E-48C3-8347-D0A08031975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6937F9-57EC-42FB-A9DD-1ADC8369D41D}"/>
              </a:ext>
            </a:extLst>
          </p:cNvPr>
          <p:cNvSpPr>
            <a:spLocks noGrp="1" noChangeArrowheads="1"/>
          </p:cNvSpPr>
          <p:nvPr>
            <p:ph type="sldNum" sz="quarter" idx="5"/>
          </p:nvPr>
        </p:nvSpPr>
        <p:spPr>
          <a:ln/>
        </p:spPr>
        <p:txBody>
          <a:bodyPr/>
          <a:lstStyle/>
          <a:p>
            <a:fld id="{4216F46A-33B3-4916-A845-1FF1CE3DA195}" type="slidenum">
              <a:rPr lang="en-US" altLang="en-US"/>
              <a:pPr/>
              <a:t>49</a:t>
            </a:fld>
            <a:endParaRPr lang="en-US" altLang="en-US"/>
          </a:p>
        </p:txBody>
      </p:sp>
      <p:sp>
        <p:nvSpPr>
          <p:cNvPr id="510978" name="Rectangle 2">
            <a:extLst>
              <a:ext uri="{FF2B5EF4-FFF2-40B4-BE49-F238E27FC236}">
                <a16:creationId xmlns:a16="http://schemas.microsoft.com/office/drawing/2014/main" id="{E2E51424-DB20-4A70-B6E4-E5F1CEDC3458}"/>
              </a:ext>
            </a:extLst>
          </p:cNvPr>
          <p:cNvSpPr>
            <a:spLocks noGrp="1" noRot="1" noChangeAspect="1" noChangeArrowheads="1" noTextEdit="1"/>
          </p:cNvSpPr>
          <p:nvPr>
            <p:ph type="sldImg"/>
          </p:nvPr>
        </p:nvSpPr>
        <p:spPr>
          <a:ln/>
        </p:spPr>
      </p:sp>
      <p:sp>
        <p:nvSpPr>
          <p:cNvPr id="510979" name="Rectangle 3">
            <a:extLst>
              <a:ext uri="{FF2B5EF4-FFF2-40B4-BE49-F238E27FC236}">
                <a16:creationId xmlns:a16="http://schemas.microsoft.com/office/drawing/2014/main" id="{264CB57A-8F1E-41D8-9D3F-46C7B6EB0D6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FCC250-F5D5-4AF5-9436-A765FD5FE3B6}"/>
              </a:ext>
            </a:extLst>
          </p:cNvPr>
          <p:cNvSpPr>
            <a:spLocks noGrp="1" noChangeArrowheads="1"/>
          </p:cNvSpPr>
          <p:nvPr>
            <p:ph type="sldNum" sz="quarter" idx="5"/>
          </p:nvPr>
        </p:nvSpPr>
        <p:spPr>
          <a:ln/>
        </p:spPr>
        <p:txBody>
          <a:bodyPr/>
          <a:lstStyle/>
          <a:p>
            <a:fld id="{F9EB317D-D45C-440A-82B1-EF9355E63B80}" type="slidenum">
              <a:rPr lang="en-US" altLang="en-US"/>
              <a:pPr/>
              <a:t>50</a:t>
            </a:fld>
            <a:endParaRPr lang="en-US" altLang="en-US"/>
          </a:p>
        </p:txBody>
      </p:sp>
      <p:sp>
        <p:nvSpPr>
          <p:cNvPr id="718850" name="Rectangle 2">
            <a:extLst>
              <a:ext uri="{FF2B5EF4-FFF2-40B4-BE49-F238E27FC236}">
                <a16:creationId xmlns:a16="http://schemas.microsoft.com/office/drawing/2014/main" id="{A08D60CB-7186-4E6A-94A5-6DBA1DCFC0CB}"/>
              </a:ext>
            </a:extLst>
          </p:cNvPr>
          <p:cNvSpPr>
            <a:spLocks noGrp="1" noRot="1" noChangeAspect="1" noChangeArrowheads="1" noTextEdit="1"/>
          </p:cNvSpPr>
          <p:nvPr>
            <p:ph type="sldImg"/>
          </p:nvPr>
        </p:nvSpPr>
        <p:spPr>
          <a:ln/>
        </p:spPr>
      </p:sp>
      <p:sp>
        <p:nvSpPr>
          <p:cNvPr id="718851" name="Rectangle 3">
            <a:extLst>
              <a:ext uri="{FF2B5EF4-FFF2-40B4-BE49-F238E27FC236}">
                <a16:creationId xmlns:a16="http://schemas.microsoft.com/office/drawing/2014/main" id="{CAC245FF-83AB-49EA-B1F0-055F892E6C5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325B03-C280-4E00-8358-F3A0154D52C0}"/>
              </a:ext>
            </a:extLst>
          </p:cNvPr>
          <p:cNvSpPr>
            <a:spLocks noGrp="1" noChangeArrowheads="1"/>
          </p:cNvSpPr>
          <p:nvPr>
            <p:ph type="sldNum" sz="quarter" idx="5"/>
          </p:nvPr>
        </p:nvSpPr>
        <p:spPr>
          <a:ln/>
        </p:spPr>
        <p:txBody>
          <a:bodyPr/>
          <a:lstStyle/>
          <a:p>
            <a:fld id="{88F7EEBF-6620-4584-864E-39FC9F6FB315}" type="slidenum">
              <a:rPr lang="en-US" altLang="en-US"/>
              <a:pPr/>
              <a:t>51</a:t>
            </a:fld>
            <a:endParaRPr lang="en-US" altLang="en-US"/>
          </a:p>
        </p:txBody>
      </p:sp>
      <p:sp>
        <p:nvSpPr>
          <p:cNvPr id="747522" name="Rectangle 2">
            <a:extLst>
              <a:ext uri="{FF2B5EF4-FFF2-40B4-BE49-F238E27FC236}">
                <a16:creationId xmlns:a16="http://schemas.microsoft.com/office/drawing/2014/main" id="{509EDC17-8C12-40C5-9EF8-99B9A5BD155F}"/>
              </a:ext>
            </a:extLst>
          </p:cNvPr>
          <p:cNvSpPr>
            <a:spLocks noGrp="1" noRot="1" noChangeAspect="1" noChangeArrowheads="1" noTextEdit="1"/>
          </p:cNvSpPr>
          <p:nvPr>
            <p:ph type="sldImg"/>
          </p:nvPr>
        </p:nvSpPr>
        <p:spPr>
          <a:xfrm>
            <a:off x="1198563" y="692150"/>
            <a:ext cx="4618037" cy="3463925"/>
          </a:xfrm>
          <a:ln/>
        </p:spPr>
      </p:sp>
      <p:sp>
        <p:nvSpPr>
          <p:cNvPr id="747523" name="Rectangle 3">
            <a:extLst>
              <a:ext uri="{FF2B5EF4-FFF2-40B4-BE49-F238E27FC236}">
                <a16:creationId xmlns:a16="http://schemas.microsoft.com/office/drawing/2014/main" id="{E8CD65D1-9737-47A9-9031-F3A77764E05B}"/>
              </a:ext>
            </a:extLst>
          </p:cNvPr>
          <p:cNvSpPr>
            <a:spLocks noGrp="1" noChangeArrowheads="1"/>
          </p:cNvSpPr>
          <p:nvPr>
            <p:ph type="body" idx="1"/>
          </p:nvPr>
        </p:nvSpPr>
        <p:spPr>
          <a:xfrm>
            <a:off x="703263" y="4387850"/>
            <a:ext cx="5603875" cy="4156075"/>
          </a:xfrm>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FFD866-E76C-4F46-A2C2-5DB742A66A88}"/>
              </a:ext>
            </a:extLst>
          </p:cNvPr>
          <p:cNvSpPr>
            <a:spLocks noGrp="1" noChangeArrowheads="1"/>
          </p:cNvSpPr>
          <p:nvPr>
            <p:ph type="sldNum" sz="quarter" idx="5"/>
          </p:nvPr>
        </p:nvSpPr>
        <p:spPr>
          <a:ln/>
        </p:spPr>
        <p:txBody>
          <a:bodyPr/>
          <a:lstStyle/>
          <a:p>
            <a:fld id="{320B4850-CE25-4C94-8E23-BA7C2A1E3CDF}" type="slidenum">
              <a:rPr lang="en-US" altLang="en-US"/>
              <a:pPr/>
              <a:t>3</a:t>
            </a:fld>
            <a:endParaRPr lang="en-US" altLang="en-US"/>
          </a:p>
        </p:txBody>
      </p:sp>
      <p:sp>
        <p:nvSpPr>
          <p:cNvPr id="722946" name="Rectangle 2">
            <a:extLst>
              <a:ext uri="{FF2B5EF4-FFF2-40B4-BE49-F238E27FC236}">
                <a16:creationId xmlns:a16="http://schemas.microsoft.com/office/drawing/2014/main" id="{1CD8B94F-DA01-4AA9-9C1C-3B7D4DDD9B82}"/>
              </a:ext>
            </a:extLst>
          </p:cNvPr>
          <p:cNvSpPr>
            <a:spLocks noGrp="1" noRot="1" noChangeAspect="1" noChangeArrowheads="1" noTextEdit="1"/>
          </p:cNvSpPr>
          <p:nvPr>
            <p:ph type="sldImg"/>
          </p:nvPr>
        </p:nvSpPr>
        <p:spPr>
          <a:xfrm>
            <a:off x="1201738" y="693738"/>
            <a:ext cx="4616450" cy="3462337"/>
          </a:xfrm>
          <a:ln/>
        </p:spPr>
      </p:sp>
      <p:sp>
        <p:nvSpPr>
          <p:cNvPr id="722947" name="Rectangle 3">
            <a:extLst>
              <a:ext uri="{FF2B5EF4-FFF2-40B4-BE49-F238E27FC236}">
                <a16:creationId xmlns:a16="http://schemas.microsoft.com/office/drawing/2014/main" id="{1C29C1CF-E2C7-4D26-824A-A32F2B683774}"/>
              </a:ext>
            </a:extLst>
          </p:cNvPr>
          <p:cNvSpPr>
            <a:spLocks noGrp="1" noChangeArrowheads="1"/>
          </p:cNvSpPr>
          <p:nvPr>
            <p:ph type="body" idx="1"/>
          </p:nvPr>
        </p:nvSpPr>
        <p:spPr>
          <a:xfrm>
            <a:off x="703263" y="4387850"/>
            <a:ext cx="5603875" cy="4154488"/>
          </a:xfrm>
        </p:spPr>
        <p:txBody>
          <a:bodyPr/>
          <a:lstStyle/>
          <a:p>
            <a:pPr>
              <a:buFontTx/>
              <a:buChar char="•"/>
            </a:pPr>
            <a:r>
              <a:rPr lang="en-US" altLang="en-US"/>
              <a:t>When we are going to talk about LBS, many people think it is a generation-X term. </a:t>
            </a:r>
          </a:p>
          <a:p>
            <a:pPr lvl="1">
              <a:buFontTx/>
              <a:buChar char="•"/>
            </a:pPr>
            <a:r>
              <a:rPr lang="en-US" altLang="en-US"/>
              <a:t>Some people may think it is so new or futuristic and usually exists in some Sci-Fi styled movies.</a:t>
            </a:r>
          </a:p>
          <a:p>
            <a:pPr>
              <a:buFontTx/>
              <a:buChar char="•"/>
            </a:pPr>
            <a:r>
              <a:rPr lang="en-US" altLang="en-US"/>
              <a:t>In fact, as you can see on this slide, we have been enjoying LBS for so many years, since more than 500 years ago.</a:t>
            </a:r>
          </a:p>
          <a:p>
            <a:pPr lvl="1">
              <a:buFontTx/>
              <a:buChar char="•"/>
            </a:pPr>
            <a:r>
              <a:rPr lang="en-US" altLang="en-US"/>
              <a:t>In the fifteen century, Spanish army uses EMS, one of the typical LBS, for helping injured soldiers. And it actually worked very well.</a:t>
            </a:r>
          </a:p>
          <a:p>
            <a:pPr lvl="1">
              <a:buFontTx/>
              <a:buChar char="•"/>
            </a:pPr>
            <a:r>
              <a:rPr lang="en-US" altLang="en-US"/>
              <a:t>Since 1880s, we have yellow pages, which turned out to be a huge success and have a $136B world-wide market. Now almost every household has at least one copy of it. And there are three copies delivered to my house very year.</a:t>
            </a:r>
          </a:p>
          <a:p>
            <a:pPr lvl="1">
              <a:buFontTx/>
              <a:buChar char="•"/>
            </a:pPr>
            <a:r>
              <a:rPr lang="en-US" altLang="en-US"/>
              <a:t>Also in our daily work life, there is traffic radio and weather broadcast helping you being prepared.</a:t>
            </a:r>
          </a:p>
          <a:p>
            <a:pPr lvl="1">
              <a:buFontTx/>
              <a:buChar char="•"/>
            </a:pPr>
            <a:r>
              <a:rPr lang="en-US" altLang="en-US"/>
              <a:t>When you have some emergency, you know what to do. Dial 9-1-1.</a:t>
            </a:r>
          </a:p>
          <a:p>
            <a:pPr lvl="2">
              <a:buFontTx/>
              <a:buChar char="•"/>
            </a:pPr>
            <a:r>
              <a:rPr lang="en-US" altLang="en-US"/>
              <a:t>The amazing part of 9-1-1 and later E911 is, it not only provides you the emergent help, but also tries to deliver the help to you in the right place as soon as possible.</a:t>
            </a:r>
          </a:p>
          <a:p>
            <a:pPr lvl="2">
              <a:buFontTx/>
              <a:buChar char="•"/>
            </a:pPr>
            <a:r>
              <a:rPr lang="en-US" altLang="en-US"/>
              <a:t>And this is possible only because it combines emergent service and LBS togather.</a:t>
            </a:r>
          </a:p>
          <a:p>
            <a:pPr>
              <a:buFontTx/>
              <a:buChar char="•"/>
            </a:pPr>
            <a:endParaRPr lang="en-US" altLang="en-US"/>
          </a:p>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D7FD9A-D9D2-4631-B7E4-372B425B65D6}"/>
              </a:ext>
            </a:extLst>
          </p:cNvPr>
          <p:cNvSpPr>
            <a:spLocks noGrp="1" noChangeArrowheads="1"/>
          </p:cNvSpPr>
          <p:nvPr>
            <p:ph type="sldNum" sz="quarter" idx="5"/>
          </p:nvPr>
        </p:nvSpPr>
        <p:spPr>
          <a:ln/>
        </p:spPr>
        <p:txBody>
          <a:bodyPr/>
          <a:lstStyle/>
          <a:p>
            <a:fld id="{EFBE39EC-CB72-4D51-9CBB-D406C06BEB08}" type="slidenum">
              <a:rPr lang="en-US" altLang="en-US"/>
              <a:pPr/>
              <a:t>52</a:t>
            </a:fld>
            <a:endParaRPr lang="en-US" altLang="en-US"/>
          </a:p>
        </p:txBody>
      </p:sp>
      <p:sp>
        <p:nvSpPr>
          <p:cNvPr id="234498" name="Rectangle 2">
            <a:extLst>
              <a:ext uri="{FF2B5EF4-FFF2-40B4-BE49-F238E27FC236}">
                <a16:creationId xmlns:a16="http://schemas.microsoft.com/office/drawing/2014/main" id="{A7BF2493-37AE-4686-B181-0F21B75BF0D1}"/>
              </a:ext>
            </a:extLst>
          </p:cNvPr>
          <p:cNvSpPr>
            <a:spLocks noGrp="1" noRot="1" noChangeAspect="1" noChangeArrowheads="1" noTextEdit="1"/>
          </p:cNvSpPr>
          <p:nvPr>
            <p:ph type="sldImg"/>
          </p:nvPr>
        </p:nvSpPr>
        <p:spPr>
          <a:ln/>
        </p:spPr>
      </p:sp>
      <p:sp>
        <p:nvSpPr>
          <p:cNvPr id="234499" name="Rectangle 3">
            <a:extLst>
              <a:ext uri="{FF2B5EF4-FFF2-40B4-BE49-F238E27FC236}">
                <a16:creationId xmlns:a16="http://schemas.microsoft.com/office/drawing/2014/main" id="{1B0AE9C6-2B1E-4C40-9D8C-62208BDFDDF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B639DCF-6E15-42E1-800E-4F56B7562915}"/>
              </a:ext>
            </a:extLst>
          </p:cNvPr>
          <p:cNvSpPr>
            <a:spLocks noGrp="1" noChangeArrowheads="1"/>
          </p:cNvSpPr>
          <p:nvPr>
            <p:ph type="sldNum" sz="quarter" idx="5"/>
          </p:nvPr>
        </p:nvSpPr>
        <p:spPr>
          <a:ln/>
        </p:spPr>
        <p:txBody>
          <a:bodyPr/>
          <a:lstStyle/>
          <a:p>
            <a:fld id="{BE84DF29-187D-4557-9F38-ACBAF0814616}" type="slidenum">
              <a:rPr lang="en-US" altLang="en-US"/>
              <a:pPr/>
              <a:t>53</a:t>
            </a:fld>
            <a:endParaRPr lang="en-US" altLang="en-US"/>
          </a:p>
        </p:txBody>
      </p:sp>
      <p:sp>
        <p:nvSpPr>
          <p:cNvPr id="674818" name="Rectangle 2">
            <a:extLst>
              <a:ext uri="{FF2B5EF4-FFF2-40B4-BE49-F238E27FC236}">
                <a16:creationId xmlns:a16="http://schemas.microsoft.com/office/drawing/2014/main" id="{C09263D4-C482-4EB6-9198-8F9975D12782}"/>
              </a:ext>
            </a:extLst>
          </p:cNvPr>
          <p:cNvSpPr>
            <a:spLocks noGrp="1" noRot="1" noChangeAspect="1" noChangeArrowheads="1" noTextEdit="1"/>
          </p:cNvSpPr>
          <p:nvPr>
            <p:ph type="sldImg"/>
          </p:nvPr>
        </p:nvSpPr>
        <p:spPr>
          <a:ln/>
        </p:spPr>
      </p:sp>
      <p:sp>
        <p:nvSpPr>
          <p:cNvPr id="674819" name="Rectangle 3">
            <a:extLst>
              <a:ext uri="{FF2B5EF4-FFF2-40B4-BE49-F238E27FC236}">
                <a16:creationId xmlns:a16="http://schemas.microsoft.com/office/drawing/2014/main" id="{994D01C6-484D-44FD-96CE-603F1B47F8F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C947DC-8088-4167-A3CE-13586BADD601}"/>
              </a:ext>
            </a:extLst>
          </p:cNvPr>
          <p:cNvSpPr>
            <a:spLocks noGrp="1" noChangeArrowheads="1"/>
          </p:cNvSpPr>
          <p:nvPr>
            <p:ph type="sldNum" sz="quarter" idx="5"/>
          </p:nvPr>
        </p:nvSpPr>
        <p:spPr>
          <a:ln/>
        </p:spPr>
        <p:txBody>
          <a:bodyPr/>
          <a:lstStyle/>
          <a:p>
            <a:fld id="{0A380CF2-27C5-40FD-BDB4-BE41621577A9}" type="slidenum">
              <a:rPr lang="en-US" altLang="en-US"/>
              <a:pPr/>
              <a:t>54</a:t>
            </a:fld>
            <a:endParaRPr lang="en-US" altLang="en-US"/>
          </a:p>
        </p:txBody>
      </p:sp>
      <p:sp>
        <p:nvSpPr>
          <p:cNvPr id="339970" name="Rectangle 2">
            <a:extLst>
              <a:ext uri="{FF2B5EF4-FFF2-40B4-BE49-F238E27FC236}">
                <a16:creationId xmlns:a16="http://schemas.microsoft.com/office/drawing/2014/main" id="{10D4530E-D466-4546-803E-A75712A167C5}"/>
              </a:ext>
            </a:extLst>
          </p:cNvPr>
          <p:cNvSpPr>
            <a:spLocks noGrp="1" noRot="1" noChangeAspect="1" noChangeArrowheads="1" noTextEdit="1"/>
          </p:cNvSpPr>
          <p:nvPr>
            <p:ph type="sldImg"/>
          </p:nvPr>
        </p:nvSpPr>
        <p:spPr>
          <a:ln/>
        </p:spPr>
      </p:sp>
      <p:sp>
        <p:nvSpPr>
          <p:cNvPr id="339971" name="Rectangle 3">
            <a:extLst>
              <a:ext uri="{FF2B5EF4-FFF2-40B4-BE49-F238E27FC236}">
                <a16:creationId xmlns:a16="http://schemas.microsoft.com/office/drawing/2014/main" id="{549F9D8C-C0A8-4FF3-9583-619FBFB517B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80C479-5568-43A1-BE6B-22652C32E041}"/>
              </a:ext>
            </a:extLst>
          </p:cNvPr>
          <p:cNvSpPr>
            <a:spLocks noGrp="1" noChangeArrowheads="1"/>
          </p:cNvSpPr>
          <p:nvPr>
            <p:ph type="sldNum" sz="quarter" idx="5"/>
          </p:nvPr>
        </p:nvSpPr>
        <p:spPr>
          <a:ln/>
        </p:spPr>
        <p:txBody>
          <a:bodyPr/>
          <a:lstStyle/>
          <a:p>
            <a:fld id="{8F34F72C-B4D2-43F8-AA1D-12A0A831F003}" type="slidenum">
              <a:rPr lang="en-US" altLang="en-US"/>
              <a:pPr/>
              <a:t>55</a:t>
            </a:fld>
            <a:endParaRPr lang="en-US" altLang="en-US"/>
          </a:p>
        </p:txBody>
      </p:sp>
      <p:sp>
        <p:nvSpPr>
          <p:cNvPr id="660482" name="Rectangle 2">
            <a:extLst>
              <a:ext uri="{FF2B5EF4-FFF2-40B4-BE49-F238E27FC236}">
                <a16:creationId xmlns:a16="http://schemas.microsoft.com/office/drawing/2014/main" id="{0DC823AE-213B-4C6C-B3BF-45C614ACACFE}"/>
              </a:ext>
            </a:extLst>
          </p:cNvPr>
          <p:cNvSpPr>
            <a:spLocks noGrp="1" noRot="1" noChangeAspect="1" noChangeArrowheads="1" noTextEdit="1"/>
          </p:cNvSpPr>
          <p:nvPr>
            <p:ph type="sldImg"/>
          </p:nvPr>
        </p:nvSpPr>
        <p:spPr>
          <a:ln/>
        </p:spPr>
      </p:sp>
      <p:sp>
        <p:nvSpPr>
          <p:cNvPr id="660483" name="Rectangle 3">
            <a:extLst>
              <a:ext uri="{FF2B5EF4-FFF2-40B4-BE49-F238E27FC236}">
                <a16:creationId xmlns:a16="http://schemas.microsoft.com/office/drawing/2014/main" id="{C94DF474-AE69-4EE3-983E-0F3F83D4D9A8}"/>
              </a:ext>
            </a:extLst>
          </p:cNvPr>
          <p:cNvSpPr>
            <a:spLocks noGrp="1" noChangeArrowheads="1"/>
          </p:cNvSpPr>
          <p:nvPr>
            <p:ph type="body" idx="1"/>
          </p:nvPr>
        </p:nvSpPr>
        <p:spPr/>
        <p:txBody>
          <a:bodyPr/>
          <a:lstStyle/>
          <a:p>
            <a:r>
              <a:rPr lang="en-US" altLang="en-US"/>
              <a:t>Add some pattern.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8DF5234-277F-4670-A81C-D3A2431582C7}"/>
              </a:ext>
            </a:extLst>
          </p:cNvPr>
          <p:cNvSpPr>
            <a:spLocks noGrp="1" noChangeArrowheads="1"/>
          </p:cNvSpPr>
          <p:nvPr>
            <p:ph type="sldNum" sz="quarter" idx="5"/>
          </p:nvPr>
        </p:nvSpPr>
        <p:spPr>
          <a:ln/>
        </p:spPr>
        <p:txBody>
          <a:bodyPr/>
          <a:lstStyle/>
          <a:p>
            <a:fld id="{CC9B4C6A-7AEF-4227-8B08-1FBA52A11AA2}" type="slidenum">
              <a:rPr lang="en-US" altLang="en-US"/>
              <a:pPr/>
              <a:t>56</a:t>
            </a:fld>
            <a:endParaRPr lang="en-US" altLang="en-US"/>
          </a:p>
        </p:txBody>
      </p:sp>
      <p:sp>
        <p:nvSpPr>
          <p:cNvPr id="702466" name="Rectangle 2">
            <a:extLst>
              <a:ext uri="{FF2B5EF4-FFF2-40B4-BE49-F238E27FC236}">
                <a16:creationId xmlns:a16="http://schemas.microsoft.com/office/drawing/2014/main" id="{E5418FEE-C93A-4807-A9A2-85F42B941563}"/>
              </a:ext>
            </a:extLst>
          </p:cNvPr>
          <p:cNvSpPr>
            <a:spLocks noGrp="1" noRot="1" noChangeAspect="1" noChangeArrowheads="1" noTextEdit="1"/>
          </p:cNvSpPr>
          <p:nvPr>
            <p:ph type="sldImg"/>
          </p:nvPr>
        </p:nvSpPr>
        <p:spPr>
          <a:ln/>
        </p:spPr>
      </p:sp>
      <p:sp>
        <p:nvSpPr>
          <p:cNvPr id="702467" name="Rectangle 3">
            <a:extLst>
              <a:ext uri="{FF2B5EF4-FFF2-40B4-BE49-F238E27FC236}">
                <a16:creationId xmlns:a16="http://schemas.microsoft.com/office/drawing/2014/main" id="{764F42C1-15A4-44CF-9D45-9A4ECE8A368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C65A08F-ABF2-4067-A69C-39530152A747}"/>
              </a:ext>
            </a:extLst>
          </p:cNvPr>
          <p:cNvSpPr>
            <a:spLocks noGrp="1" noChangeArrowheads="1"/>
          </p:cNvSpPr>
          <p:nvPr>
            <p:ph type="sldNum" sz="quarter" idx="5"/>
          </p:nvPr>
        </p:nvSpPr>
        <p:spPr>
          <a:ln/>
        </p:spPr>
        <p:txBody>
          <a:bodyPr/>
          <a:lstStyle/>
          <a:p>
            <a:fld id="{F783B6A5-E256-434A-88C7-0492BC9261B6}" type="slidenum">
              <a:rPr lang="en-US" altLang="en-US"/>
              <a:pPr/>
              <a:t>57</a:t>
            </a:fld>
            <a:endParaRPr lang="en-US" altLang="en-US"/>
          </a:p>
        </p:txBody>
      </p:sp>
      <p:sp>
        <p:nvSpPr>
          <p:cNvPr id="704514" name="Rectangle 2">
            <a:extLst>
              <a:ext uri="{FF2B5EF4-FFF2-40B4-BE49-F238E27FC236}">
                <a16:creationId xmlns:a16="http://schemas.microsoft.com/office/drawing/2014/main" id="{30D6AC71-974F-41DC-ACB9-C2B7D2D2F581}"/>
              </a:ext>
            </a:extLst>
          </p:cNvPr>
          <p:cNvSpPr>
            <a:spLocks noGrp="1" noRot="1" noChangeAspect="1" noChangeArrowheads="1" noTextEdit="1"/>
          </p:cNvSpPr>
          <p:nvPr>
            <p:ph type="sldImg"/>
          </p:nvPr>
        </p:nvSpPr>
        <p:spPr>
          <a:ln/>
        </p:spPr>
      </p:sp>
      <p:sp>
        <p:nvSpPr>
          <p:cNvPr id="704515" name="Rectangle 3">
            <a:extLst>
              <a:ext uri="{FF2B5EF4-FFF2-40B4-BE49-F238E27FC236}">
                <a16:creationId xmlns:a16="http://schemas.microsoft.com/office/drawing/2014/main" id="{9CEB9970-C02C-4AE8-90B0-CB9E0072998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36157F-50D8-4256-ADB6-CDFD0E5C18E3}"/>
              </a:ext>
            </a:extLst>
          </p:cNvPr>
          <p:cNvSpPr>
            <a:spLocks noGrp="1" noChangeArrowheads="1"/>
          </p:cNvSpPr>
          <p:nvPr>
            <p:ph type="sldNum" sz="quarter" idx="5"/>
          </p:nvPr>
        </p:nvSpPr>
        <p:spPr>
          <a:ln/>
        </p:spPr>
        <p:txBody>
          <a:bodyPr/>
          <a:lstStyle/>
          <a:p>
            <a:fld id="{5F38928E-3DE3-480C-A1A2-58BF9DDDBCA5}" type="slidenum">
              <a:rPr lang="en-US" altLang="en-US"/>
              <a:pPr/>
              <a:t>58</a:t>
            </a:fld>
            <a:endParaRPr lang="en-US" altLang="en-US"/>
          </a:p>
        </p:txBody>
      </p:sp>
      <p:sp>
        <p:nvSpPr>
          <p:cNvPr id="706562" name="Rectangle 2">
            <a:extLst>
              <a:ext uri="{FF2B5EF4-FFF2-40B4-BE49-F238E27FC236}">
                <a16:creationId xmlns:a16="http://schemas.microsoft.com/office/drawing/2014/main" id="{AF28367C-7111-4C57-A3CC-A5C82B81EAD3}"/>
              </a:ext>
            </a:extLst>
          </p:cNvPr>
          <p:cNvSpPr>
            <a:spLocks noGrp="1" noRot="1" noChangeAspect="1" noChangeArrowheads="1" noTextEdit="1"/>
          </p:cNvSpPr>
          <p:nvPr>
            <p:ph type="sldImg"/>
          </p:nvPr>
        </p:nvSpPr>
        <p:spPr>
          <a:ln/>
        </p:spPr>
      </p:sp>
      <p:sp>
        <p:nvSpPr>
          <p:cNvPr id="706563" name="Rectangle 3">
            <a:extLst>
              <a:ext uri="{FF2B5EF4-FFF2-40B4-BE49-F238E27FC236}">
                <a16:creationId xmlns:a16="http://schemas.microsoft.com/office/drawing/2014/main" id="{C4287E4A-041F-45E8-95FE-D1578BD59EC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85FBFD-0E61-409E-AC69-D3AA8DE6D4D1}"/>
              </a:ext>
            </a:extLst>
          </p:cNvPr>
          <p:cNvSpPr>
            <a:spLocks noGrp="1" noChangeArrowheads="1"/>
          </p:cNvSpPr>
          <p:nvPr>
            <p:ph type="sldNum" sz="quarter" idx="5"/>
          </p:nvPr>
        </p:nvSpPr>
        <p:spPr>
          <a:ln/>
        </p:spPr>
        <p:txBody>
          <a:bodyPr/>
          <a:lstStyle/>
          <a:p>
            <a:fld id="{BABF40E4-4A22-4DC0-B71E-9B35293CEA7B}" type="slidenum">
              <a:rPr lang="en-US" altLang="en-US"/>
              <a:pPr/>
              <a:t>4</a:t>
            </a:fld>
            <a:endParaRPr lang="en-US" altLang="en-US"/>
          </a:p>
        </p:txBody>
      </p:sp>
      <p:sp>
        <p:nvSpPr>
          <p:cNvPr id="724994" name="Rectangle 2">
            <a:extLst>
              <a:ext uri="{FF2B5EF4-FFF2-40B4-BE49-F238E27FC236}">
                <a16:creationId xmlns:a16="http://schemas.microsoft.com/office/drawing/2014/main" id="{238F411A-E8BE-4062-82FC-A02AE4481ADB}"/>
              </a:ext>
            </a:extLst>
          </p:cNvPr>
          <p:cNvSpPr>
            <a:spLocks noGrp="1" noRot="1" noChangeAspect="1" noChangeArrowheads="1" noTextEdit="1"/>
          </p:cNvSpPr>
          <p:nvPr>
            <p:ph type="sldImg"/>
          </p:nvPr>
        </p:nvSpPr>
        <p:spPr>
          <a:xfrm>
            <a:off x="1198563" y="692150"/>
            <a:ext cx="4618037" cy="3463925"/>
          </a:xfrm>
          <a:ln/>
        </p:spPr>
      </p:sp>
      <p:sp>
        <p:nvSpPr>
          <p:cNvPr id="724995" name="Rectangle 3">
            <a:extLst>
              <a:ext uri="{FF2B5EF4-FFF2-40B4-BE49-F238E27FC236}">
                <a16:creationId xmlns:a16="http://schemas.microsoft.com/office/drawing/2014/main" id="{31AA92CC-233F-474C-9623-003F300C45D8}"/>
              </a:ext>
            </a:extLst>
          </p:cNvPr>
          <p:cNvSpPr>
            <a:spLocks noGrp="1" noChangeArrowheads="1"/>
          </p:cNvSpPr>
          <p:nvPr>
            <p:ph type="body" idx="1"/>
          </p:nvPr>
        </p:nvSpPr>
        <p:spPr>
          <a:xfrm>
            <a:off x="703263" y="4387850"/>
            <a:ext cx="5603875" cy="4156075"/>
          </a:xfrm>
        </p:spPr>
        <p:txBody>
          <a:bodyPr/>
          <a:lstStyle/>
          <a:p>
            <a:pPr>
              <a:buFontTx/>
              <a:buChar char="•"/>
            </a:pPr>
            <a:r>
              <a:rPr lang="en-US" altLang="en-US"/>
              <a:t>We talk about LBS a lot recently, especially with the advance of mobile phone technologies. However, what exactly does LBS mean in our conversations?</a:t>
            </a:r>
          </a:p>
          <a:p>
            <a:pPr>
              <a:buFontTx/>
              <a:buChar char="•"/>
            </a:pPr>
            <a:r>
              <a:rPr lang="en-US" altLang="en-US"/>
              <a:t>In the LBS used by most people, there are four basic concepts in it.</a:t>
            </a:r>
          </a:p>
          <a:p>
            <a:pPr lvl="1">
              <a:buFontTx/>
              <a:buChar char="•"/>
            </a:pPr>
            <a:r>
              <a:rPr lang="en-US" altLang="en-US"/>
              <a:t>Position is the concept, which is defined for machine or for computer to read and understand and handle.</a:t>
            </a:r>
          </a:p>
          <a:p>
            <a:pPr lvl="2">
              <a:buFontTx/>
              <a:buChar char="•"/>
            </a:pPr>
            <a:r>
              <a:rPr lang="en-US" altLang="en-US"/>
              <a:t>For example, at latitude 32 degree north and longitude 116 degrees east</a:t>
            </a:r>
          </a:p>
          <a:p>
            <a:pPr lvl="1">
              <a:buFontTx/>
              <a:buChar char="•"/>
            </a:pPr>
            <a:r>
              <a:rPr lang="en-US" altLang="en-US"/>
              <a:t>Location is the concept, which is for people to associate with a certain place in the real world.</a:t>
            </a:r>
          </a:p>
          <a:p>
            <a:pPr lvl="2">
              <a:buFontTx/>
              <a:buChar char="•"/>
            </a:pPr>
            <a:r>
              <a:rPr lang="en-US" altLang="en-US"/>
              <a:t>The gas lamp quarter in San Diego downtown, which is correspond to the position, latitude 32 degree north and longitude 116 degrees east</a:t>
            </a:r>
          </a:p>
          <a:p>
            <a:pPr lvl="1">
              <a:buFontTx/>
              <a:buChar char="•"/>
            </a:pPr>
            <a:r>
              <a:rPr lang="en-US" altLang="en-US"/>
              <a:t>Location Service, (LCS) is the process or service which help connect a position and a location.</a:t>
            </a:r>
          </a:p>
          <a:p>
            <a:pPr lvl="2">
              <a:buFontTx/>
              <a:buChar char="•"/>
            </a:pPr>
            <a:r>
              <a:rPr lang="en-US" altLang="en-US"/>
              <a:t>Where am I?</a:t>
            </a:r>
          </a:p>
          <a:p>
            <a:pPr lvl="1">
              <a:buFontTx/>
              <a:buChar char="•"/>
            </a:pPr>
            <a:r>
              <a:rPr lang="en-US" altLang="en-US"/>
              <a:t>LBS is the services which adds more value to the services provided by LCS.</a:t>
            </a:r>
          </a:p>
          <a:p>
            <a:pPr lvl="2">
              <a:buFontTx/>
              <a:buChar char="•"/>
            </a:pPr>
            <a:r>
              <a:rPr lang="en-US" altLang="en-US"/>
              <a:t>How can I get to the gas lamp quarter from my current position?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4BCCD2-B9A6-4D56-A287-62C4FC1A2F3D}"/>
              </a:ext>
            </a:extLst>
          </p:cNvPr>
          <p:cNvSpPr>
            <a:spLocks noGrp="1" noChangeArrowheads="1"/>
          </p:cNvSpPr>
          <p:nvPr>
            <p:ph type="sldNum" sz="quarter" idx="5"/>
          </p:nvPr>
        </p:nvSpPr>
        <p:spPr>
          <a:ln/>
        </p:spPr>
        <p:txBody>
          <a:bodyPr/>
          <a:lstStyle/>
          <a:p>
            <a:fld id="{B9790328-7337-4C8A-AA2C-4AF1C0407C5E}" type="slidenum">
              <a:rPr lang="en-US" altLang="en-US"/>
              <a:pPr/>
              <a:t>6</a:t>
            </a:fld>
            <a:endParaRPr lang="en-US" altLang="en-US"/>
          </a:p>
        </p:txBody>
      </p:sp>
      <p:sp>
        <p:nvSpPr>
          <p:cNvPr id="727042" name="Rectangle 2">
            <a:extLst>
              <a:ext uri="{FF2B5EF4-FFF2-40B4-BE49-F238E27FC236}">
                <a16:creationId xmlns:a16="http://schemas.microsoft.com/office/drawing/2014/main" id="{5EA1DDF3-801D-4CE6-B397-C2AE00D22163}"/>
              </a:ext>
            </a:extLst>
          </p:cNvPr>
          <p:cNvSpPr>
            <a:spLocks noGrp="1" noRot="1" noChangeAspect="1" noChangeArrowheads="1" noTextEdit="1"/>
          </p:cNvSpPr>
          <p:nvPr>
            <p:ph type="sldImg"/>
          </p:nvPr>
        </p:nvSpPr>
        <p:spPr>
          <a:xfrm>
            <a:off x="1201738" y="693738"/>
            <a:ext cx="4616450" cy="3462337"/>
          </a:xfrm>
          <a:ln/>
        </p:spPr>
      </p:sp>
      <p:sp>
        <p:nvSpPr>
          <p:cNvPr id="727043" name="Rectangle 3">
            <a:extLst>
              <a:ext uri="{FF2B5EF4-FFF2-40B4-BE49-F238E27FC236}">
                <a16:creationId xmlns:a16="http://schemas.microsoft.com/office/drawing/2014/main" id="{1A9E06A4-A371-4799-9384-467A1A5D727D}"/>
              </a:ext>
            </a:extLst>
          </p:cNvPr>
          <p:cNvSpPr>
            <a:spLocks noGrp="1" noChangeArrowheads="1"/>
          </p:cNvSpPr>
          <p:nvPr>
            <p:ph type="body" idx="1"/>
          </p:nvPr>
        </p:nvSpPr>
        <p:spPr>
          <a:xfrm>
            <a:off x="703263" y="4387850"/>
            <a:ext cx="5603875" cy="4154488"/>
          </a:xfrm>
        </p:spPr>
        <p:txBody>
          <a:bodyPr/>
          <a:lstStyle/>
          <a:p>
            <a:pPr>
              <a:buFontTx/>
              <a:buChar char="•"/>
            </a:pPr>
            <a:r>
              <a:rPr lang="en-US" altLang="en-US"/>
              <a:t>There are tons of available and imaginable LBS Applications. Here is a short list of them</a:t>
            </a:r>
          </a:p>
          <a:p>
            <a:pPr>
              <a:buFontTx/>
              <a:buChar char="•"/>
            </a:pPr>
            <a:r>
              <a:rPr lang="en-US" altLang="en-US"/>
              <a:t>There are many different ways to categorize these services and look at them in different perspectives. And this can help us understand LBS before start your own LBS project.</a:t>
            </a:r>
          </a:p>
          <a:p>
            <a:pPr>
              <a:buFontTx/>
              <a:buChar char="•"/>
            </a:pPr>
            <a:r>
              <a:rPr lang="en-US" altLang="en-US"/>
              <a:t>The left side is a traditional way to divide LBS applications.  The right side is more from a LBS client perspective.</a:t>
            </a:r>
          </a:p>
          <a:p>
            <a:pPr>
              <a:buFontTx/>
              <a:buChar char="•"/>
            </a:pPr>
            <a:r>
              <a:rPr lang="en-US" altLang="en-US"/>
              <a:t>As we will mention this later, to understand LBS from a client perspective is one of the key factors to insure the success of LBS.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E53E90-039D-4E54-9CD1-B03056343716}"/>
              </a:ext>
            </a:extLst>
          </p:cNvPr>
          <p:cNvSpPr>
            <a:spLocks noGrp="1" noChangeArrowheads="1"/>
          </p:cNvSpPr>
          <p:nvPr>
            <p:ph type="sldNum" sz="quarter" idx="5"/>
          </p:nvPr>
        </p:nvSpPr>
        <p:spPr>
          <a:ln/>
        </p:spPr>
        <p:txBody>
          <a:bodyPr/>
          <a:lstStyle/>
          <a:p>
            <a:fld id="{CAD39ACF-CD17-4353-8C9F-546A0FF1DFE3}" type="slidenum">
              <a:rPr lang="en-US" altLang="en-US"/>
              <a:pPr/>
              <a:t>7</a:t>
            </a:fld>
            <a:endParaRPr lang="en-US" altLang="en-US"/>
          </a:p>
        </p:txBody>
      </p:sp>
      <p:sp>
        <p:nvSpPr>
          <p:cNvPr id="729090" name="Rectangle 2">
            <a:extLst>
              <a:ext uri="{FF2B5EF4-FFF2-40B4-BE49-F238E27FC236}">
                <a16:creationId xmlns:a16="http://schemas.microsoft.com/office/drawing/2014/main" id="{C7B5DCC4-3E46-418A-ABA3-0D491A31E0E1}"/>
              </a:ext>
            </a:extLst>
          </p:cNvPr>
          <p:cNvSpPr>
            <a:spLocks noGrp="1" noRot="1" noChangeAspect="1" noChangeArrowheads="1" noTextEdit="1"/>
          </p:cNvSpPr>
          <p:nvPr>
            <p:ph type="sldImg"/>
          </p:nvPr>
        </p:nvSpPr>
        <p:spPr>
          <a:xfrm>
            <a:off x="1201738" y="693738"/>
            <a:ext cx="4616450" cy="3462337"/>
          </a:xfrm>
          <a:ln/>
        </p:spPr>
      </p:sp>
      <p:sp>
        <p:nvSpPr>
          <p:cNvPr id="729091" name="Rectangle 3">
            <a:extLst>
              <a:ext uri="{FF2B5EF4-FFF2-40B4-BE49-F238E27FC236}">
                <a16:creationId xmlns:a16="http://schemas.microsoft.com/office/drawing/2014/main" id="{CC0DF8D3-74C4-4149-9C50-DE944424AC17}"/>
              </a:ext>
            </a:extLst>
          </p:cNvPr>
          <p:cNvSpPr>
            <a:spLocks noGrp="1" noChangeArrowheads="1"/>
          </p:cNvSpPr>
          <p:nvPr>
            <p:ph type="body" idx="1"/>
          </p:nvPr>
        </p:nvSpPr>
        <p:spPr>
          <a:xfrm>
            <a:off x="703263" y="4387850"/>
            <a:ext cx="5603875" cy="4154488"/>
          </a:xfrm>
        </p:spPr>
        <p:txBody>
          <a:bodyPr/>
          <a:lstStyle/>
          <a:p>
            <a:pPr marL="228600" indent="-228600"/>
            <a:r>
              <a:rPr lang="en-US" altLang="en-US"/>
              <a:t>Here are three typical examples of LBS application in the market.</a:t>
            </a:r>
          </a:p>
          <a:p>
            <a:pPr marL="228600" indent="-228600"/>
            <a:r>
              <a:rPr lang="en-US" altLang="en-US"/>
              <a:t>One of the reasons I put them together on this slide, I want to show you that when we design LBS, it is very important to ask ourselves several questions</a:t>
            </a:r>
          </a:p>
          <a:p>
            <a:pPr marL="228600" indent="-228600">
              <a:buFontTx/>
              <a:buAutoNum type="arabicParenR"/>
            </a:pPr>
            <a:r>
              <a:rPr lang="en-US" altLang="en-US"/>
              <a:t>Which customer segment it targets to?</a:t>
            </a:r>
          </a:p>
          <a:p>
            <a:pPr marL="228600" indent="-228600">
              <a:buFontTx/>
              <a:buAutoNum type="arabicParenR"/>
            </a:pPr>
            <a:r>
              <a:rPr lang="en-US" altLang="en-US"/>
              <a:t>Is it easy to use?</a:t>
            </a:r>
          </a:p>
          <a:p>
            <a:pPr marL="228600" indent="-228600">
              <a:buFontTx/>
              <a:buAutoNum type="arabicParenR"/>
            </a:pPr>
            <a:r>
              <a:rPr lang="en-US" altLang="en-US"/>
              <a:t>How does it add additional values to the clients, compared with other solutions if available?</a:t>
            </a:r>
          </a:p>
          <a:p>
            <a:pPr marL="228600" indent="-228600">
              <a:buFontTx/>
              <a:buAutoNum type="arabicParenR"/>
            </a:pPr>
            <a:r>
              <a:rPr lang="en-US" altLang="en-US"/>
              <a:t>Does it meet the privacy and security concerns of the customers or not?</a:t>
            </a:r>
          </a:p>
          <a:p>
            <a:pPr marL="228600" indent="-228600">
              <a:buFontTx/>
              <a:buAutoNum type="arabicParenR"/>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436ECA-42B2-4C3E-9AF7-3CEE0932D438}"/>
              </a:ext>
            </a:extLst>
          </p:cNvPr>
          <p:cNvSpPr>
            <a:spLocks noGrp="1" noChangeArrowheads="1"/>
          </p:cNvSpPr>
          <p:nvPr>
            <p:ph type="sldNum" sz="quarter" idx="5"/>
          </p:nvPr>
        </p:nvSpPr>
        <p:spPr>
          <a:ln/>
        </p:spPr>
        <p:txBody>
          <a:bodyPr/>
          <a:lstStyle/>
          <a:p>
            <a:fld id="{409A0B31-C732-4B68-92C8-CDCEDF60DEA8}" type="slidenum">
              <a:rPr lang="en-US" altLang="en-US"/>
              <a:pPr/>
              <a:t>8</a:t>
            </a:fld>
            <a:endParaRPr lang="en-US" altLang="en-US"/>
          </a:p>
        </p:txBody>
      </p:sp>
      <p:sp>
        <p:nvSpPr>
          <p:cNvPr id="731138" name="Rectangle 2">
            <a:extLst>
              <a:ext uri="{FF2B5EF4-FFF2-40B4-BE49-F238E27FC236}">
                <a16:creationId xmlns:a16="http://schemas.microsoft.com/office/drawing/2014/main" id="{3A1665AF-1917-44E8-B1F2-4CD4AE14E85B}"/>
              </a:ext>
            </a:extLst>
          </p:cNvPr>
          <p:cNvSpPr>
            <a:spLocks noGrp="1" noRot="1" noChangeAspect="1" noChangeArrowheads="1" noTextEdit="1"/>
          </p:cNvSpPr>
          <p:nvPr>
            <p:ph type="sldImg"/>
          </p:nvPr>
        </p:nvSpPr>
        <p:spPr>
          <a:xfrm>
            <a:off x="1201738" y="693738"/>
            <a:ext cx="4616450" cy="3462337"/>
          </a:xfrm>
          <a:ln/>
        </p:spPr>
      </p:sp>
      <p:sp>
        <p:nvSpPr>
          <p:cNvPr id="731139" name="Rectangle 3">
            <a:extLst>
              <a:ext uri="{FF2B5EF4-FFF2-40B4-BE49-F238E27FC236}">
                <a16:creationId xmlns:a16="http://schemas.microsoft.com/office/drawing/2014/main" id="{DC3DD5FE-0781-486F-BB49-7708699CD087}"/>
              </a:ext>
            </a:extLst>
          </p:cNvPr>
          <p:cNvSpPr>
            <a:spLocks noGrp="1" noChangeArrowheads="1"/>
          </p:cNvSpPr>
          <p:nvPr>
            <p:ph type="body" idx="1"/>
          </p:nvPr>
        </p:nvSpPr>
        <p:spPr>
          <a:xfrm>
            <a:off x="703263" y="4387850"/>
            <a:ext cx="5603875" cy="4154488"/>
          </a:xfrm>
        </p:spPr>
        <p:txBody>
          <a:bodyPr/>
          <a:lstStyle/>
          <a:p>
            <a:pPr>
              <a:buFontTx/>
              <a:buChar char="•"/>
            </a:pPr>
            <a:r>
              <a:rPr lang="en-US" altLang="en-US"/>
              <a:t>We have so many LBS applications. This also means we have lots LBS companies.  </a:t>
            </a:r>
          </a:p>
          <a:p>
            <a:pPr>
              <a:buFontTx/>
              <a:buChar char="•"/>
            </a:pPr>
            <a:r>
              <a:rPr lang="en-US" altLang="en-US"/>
              <a:t>Here is a short list. And I guess most of them you are already familiar with.</a:t>
            </a:r>
          </a:p>
          <a:p>
            <a:pPr>
              <a:buFontTx/>
              <a:buChar char="•"/>
            </a:pPr>
            <a:r>
              <a:rPr lang="en-US" altLang="en-US"/>
              <a:t>Here what I did is to make a segmentation on these companies and position them different in the LBS food chain.  </a:t>
            </a:r>
          </a:p>
          <a:p>
            <a:pPr lvl="1">
              <a:buFontTx/>
              <a:buChar char="•"/>
            </a:pPr>
            <a:r>
              <a:rPr lang="en-US" altLang="en-US"/>
              <a:t>I guess one thing I need mentioned is, some companies may work on more than one segment of LBS.</a:t>
            </a:r>
          </a:p>
          <a:p>
            <a:pPr>
              <a:buFontTx/>
              <a:buChar char="•"/>
            </a:pPr>
            <a:r>
              <a:rPr lang="en-US" altLang="en-US"/>
              <a:t>Then, if you want to start a LBS project, it will be easy for you to understand who is your competitor and who will be your partner.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2A2E613-93AA-454D-8D37-351425A4BB62}"/>
              </a:ext>
            </a:extLst>
          </p:cNvPr>
          <p:cNvSpPr>
            <a:spLocks noGrp="1" noChangeArrowheads="1"/>
          </p:cNvSpPr>
          <p:nvPr>
            <p:ph type="sldNum" sz="quarter" idx="5"/>
          </p:nvPr>
        </p:nvSpPr>
        <p:spPr>
          <a:ln/>
        </p:spPr>
        <p:txBody>
          <a:bodyPr/>
          <a:lstStyle/>
          <a:p>
            <a:fld id="{A70D9FFC-7A22-4726-B261-3219F14D814A}" type="slidenum">
              <a:rPr lang="en-US" altLang="en-US"/>
              <a:pPr/>
              <a:t>9</a:t>
            </a:fld>
            <a:endParaRPr lang="en-US" altLang="en-US"/>
          </a:p>
        </p:txBody>
      </p:sp>
      <p:sp>
        <p:nvSpPr>
          <p:cNvPr id="735234" name="Rectangle 2">
            <a:extLst>
              <a:ext uri="{FF2B5EF4-FFF2-40B4-BE49-F238E27FC236}">
                <a16:creationId xmlns:a16="http://schemas.microsoft.com/office/drawing/2014/main" id="{7BA367AD-A056-495E-B672-14096EC71F51}"/>
              </a:ext>
            </a:extLst>
          </p:cNvPr>
          <p:cNvSpPr>
            <a:spLocks noGrp="1" noRot="1" noChangeAspect="1" noChangeArrowheads="1" noTextEdit="1"/>
          </p:cNvSpPr>
          <p:nvPr>
            <p:ph type="sldImg"/>
          </p:nvPr>
        </p:nvSpPr>
        <p:spPr>
          <a:xfrm>
            <a:off x="1201738" y="693738"/>
            <a:ext cx="4616450" cy="3462337"/>
          </a:xfrm>
          <a:ln/>
        </p:spPr>
      </p:sp>
      <p:sp>
        <p:nvSpPr>
          <p:cNvPr id="735235" name="Rectangle 3">
            <a:extLst>
              <a:ext uri="{FF2B5EF4-FFF2-40B4-BE49-F238E27FC236}">
                <a16:creationId xmlns:a16="http://schemas.microsoft.com/office/drawing/2014/main" id="{97A2740A-6064-455B-9E65-278EA6705B3D}"/>
              </a:ext>
            </a:extLst>
          </p:cNvPr>
          <p:cNvSpPr>
            <a:spLocks noGrp="1" noChangeArrowheads="1"/>
          </p:cNvSpPr>
          <p:nvPr>
            <p:ph type="body" idx="1"/>
          </p:nvPr>
        </p:nvSpPr>
        <p:spPr>
          <a:xfrm>
            <a:off x="703263" y="4387850"/>
            <a:ext cx="5603875" cy="4154488"/>
          </a:xfrm>
        </p:spPr>
        <p:txBody>
          <a:bodyPr/>
          <a:lstStyle/>
          <a:p>
            <a:pPr>
              <a:buFontTx/>
              <a:buChar char="•"/>
            </a:pPr>
            <a:r>
              <a:rPr lang="en-US" altLang="en-US">
                <a:ea typeface="Gulim" panose="020B0600000101010101" pitchFamily="34" charset="-127"/>
              </a:rPr>
              <a:t>Now after you understand the LBS market and some success factors, before starting your LBS project, I think there will be another question in your mind. What kind of challenges I will face in my future LBS project.  </a:t>
            </a:r>
          </a:p>
          <a:p>
            <a:pPr>
              <a:buFontTx/>
              <a:buChar char="•"/>
            </a:pPr>
            <a:r>
              <a:rPr lang="en-US" altLang="en-US">
                <a:ea typeface="Gulim" panose="020B0600000101010101" pitchFamily="34" charset="-127"/>
              </a:rPr>
              <a:t>Actually different LBS projects may have their own major challenges.  Here we combined those major design challenges met by previous LBS designed for your considerations.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CEB801-13FA-422B-8738-2ABB2D9C2808}"/>
              </a:ext>
            </a:extLst>
          </p:cNvPr>
          <p:cNvSpPr>
            <a:spLocks noGrp="1" noChangeArrowheads="1"/>
          </p:cNvSpPr>
          <p:nvPr>
            <p:ph type="sldNum" sz="quarter" idx="5"/>
          </p:nvPr>
        </p:nvSpPr>
        <p:spPr>
          <a:ln/>
        </p:spPr>
        <p:txBody>
          <a:bodyPr/>
          <a:lstStyle/>
          <a:p>
            <a:fld id="{C694E191-4DB7-4B24-8519-173C366D861C}" type="slidenum">
              <a:rPr lang="en-US" altLang="en-US"/>
              <a:pPr/>
              <a:t>10</a:t>
            </a:fld>
            <a:endParaRPr lang="en-US" altLang="en-US"/>
          </a:p>
        </p:txBody>
      </p:sp>
      <p:sp>
        <p:nvSpPr>
          <p:cNvPr id="733186" name="Rectangle 2">
            <a:extLst>
              <a:ext uri="{FF2B5EF4-FFF2-40B4-BE49-F238E27FC236}">
                <a16:creationId xmlns:a16="http://schemas.microsoft.com/office/drawing/2014/main" id="{C20182D7-A8C7-426C-A445-C5519C0596C8}"/>
              </a:ext>
            </a:extLst>
          </p:cNvPr>
          <p:cNvSpPr>
            <a:spLocks noGrp="1" noRot="1" noChangeAspect="1" noChangeArrowheads="1" noTextEdit="1"/>
          </p:cNvSpPr>
          <p:nvPr>
            <p:ph type="sldImg"/>
          </p:nvPr>
        </p:nvSpPr>
        <p:spPr>
          <a:xfrm>
            <a:off x="1201738" y="693738"/>
            <a:ext cx="4616450" cy="3462337"/>
          </a:xfrm>
          <a:ln/>
        </p:spPr>
      </p:sp>
      <p:sp>
        <p:nvSpPr>
          <p:cNvPr id="733187" name="Rectangle 3">
            <a:extLst>
              <a:ext uri="{FF2B5EF4-FFF2-40B4-BE49-F238E27FC236}">
                <a16:creationId xmlns:a16="http://schemas.microsoft.com/office/drawing/2014/main" id="{87A673A1-EE00-45E5-816C-4F88055BC8F1}"/>
              </a:ext>
            </a:extLst>
          </p:cNvPr>
          <p:cNvSpPr>
            <a:spLocks noGrp="1" noChangeArrowheads="1"/>
          </p:cNvSpPr>
          <p:nvPr>
            <p:ph type="body" idx="1"/>
          </p:nvPr>
        </p:nvSpPr>
        <p:spPr>
          <a:xfrm>
            <a:off x="703263" y="4387850"/>
            <a:ext cx="5603875" cy="4154488"/>
          </a:xfrm>
        </p:spPr>
        <p:txBody>
          <a:bodyPr/>
          <a:lstStyle/>
          <a:p>
            <a:r>
              <a:rPr lang="en-US" altLang="en-US"/>
              <a:t>Here is a list of several key factors we believe to be critical to the success of your LBS project. And some of them we mentioned in the previous slides.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27896EE9-A349-4CD2-8B05-B6F6A5687788}"/>
              </a:ext>
            </a:extLst>
          </p:cNvPr>
          <p:cNvSpPr>
            <a:spLocks noGrp="1" noChangeArrowheads="1"/>
          </p:cNvSpPr>
          <p:nvPr>
            <p:ph type="ctrTitle"/>
          </p:nvPr>
        </p:nvSpPr>
        <p:spPr>
          <a:xfrm>
            <a:off x="1371600" y="4267200"/>
            <a:ext cx="7315200" cy="631825"/>
          </a:xfrm>
        </p:spPr>
        <p:txBody>
          <a:bodyPr/>
          <a:lstStyle>
            <a:lvl1pPr>
              <a:defRPr sz="3000">
                <a:solidFill>
                  <a:srgbClr val="A50021"/>
                </a:solidFill>
              </a:defRPr>
            </a:lvl1pPr>
          </a:lstStyle>
          <a:p>
            <a:pPr lvl="0"/>
            <a:r>
              <a:rPr lang="en-US" altLang="en-US" noProof="0"/>
              <a:t>Click to edit Master title style</a:t>
            </a:r>
          </a:p>
        </p:txBody>
      </p:sp>
      <p:sp>
        <p:nvSpPr>
          <p:cNvPr id="7172" name="Rectangle 4">
            <a:extLst>
              <a:ext uri="{FF2B5EF4-FFF2-40B4-BE49-F238E27FC236}">
                <a16:creationId xmlns:a16="http://schemas.microsoft.com/office/drawing/2014/main" id="{AFE5CE9E-A132-4D92-A83B-6E2766780F78}"/>
              </a:ext>
            </a:extLst>
          </p:cNvPr>
          <p:cNvSpPr>
            <a:spLocks noGrp="1" noChangeArrowheads="1"/>
          </p:cNvSpPr>
          <p:nvPr>
            <p:ph type="subTitle" idx="1"/>
          </p:nvPr>
        </p:nvSpPr>
        <p:spPr>
          <a:xfrm>
            <a:off x="1371600" y="4953000"/>
            <a:ext cx="7315200" cy="685800"/>
          </a:xfrm>
        </p:spPr>
        <p:txBody>
          <a:bodyPr/>
          <a:lstStyle>
            <a:lvl1pPr marL="0" indent="0">
              <a:defRPr>
                <a:solidFill>
                  <a:srgbClr val="A50021"/>
                </a:solidFill>
              </a:defRPr>
            </a:lvl1pPr>
          </a:lstStyle>
          <a:p>
            <a:pPr lvl="0"/>
            <a:r>
              <a:rPr lang="en-US" altLang="en-US"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5791-6DCC-4125-8CD4-F530D1EC72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8D2758-C345-4541-B85F-20612C8FA0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DA83B-3D7A-4F12-B05E-86DBB9A63242}"/>
              </a:ext>
            </a:extLst>
          </p:cNvPr>
          <p:cNvSpPr>
            <a:spLocks noGrp="1"/>
          </p:cNvSpPr>
          <p:nvPr>
            <p:ph type="dt" sz="half"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AEB9CF2D-CC02-41FA-B542-C10CE115F70C}"/>
              </a:ext>
            </a:extLst>
          </p:cNvPr>
          <p:cNvSpPr>
            <a:spLocks noGrp="1"/>
          </p:cNvSpPr>
          <p:nvPr>
            <p:ph type="sldNum" sz="quarter" idx="11"/>
          </p:nvPr>
        </p:nvSpPr>
        <p:spPr/>
        <p:txBody>
          <a:bodyPr/>
          <a:lstStyle>
            <a:lvl1pPr>
              <a:defRPr/>
            </a:lvl1pPr>
          </a:lstStyle>
          <a:p>
            <a:fld id="{05948AD5-E419-4BE1-AF2D-1115A981AD23}" type="slidenum">
              <a:rPr lang="en-US" altLang="en-US"/>
              <a:pPr/>
              <a:t>‹#›</a:t>
            </a:fld>
            <a:endParaRPr lang="en-US" altLang="en-US"/>
          </a:p>
        </p:txBody>
      </p:sp>
    </p:spTree>
    <p:extLst>
      <p:ext uri="{BB962C8B-B14F-4D97-AF65-F5344CB8AC3E}">
        <p14:creationId xmlns:p14="http://schemas.microsoft.com/office/powerpoint/2010/main" val="980480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5E885-3FE3-48C3-B48B-02C008DFE112}"/>
              </a:ext>
            </a:extLst>
          </p:cNvPr>
          <p:cNvSpPr>
            <a:spLocks noGrp="1"/>
          </p:cNvSpPr>
          <p:nvPr>
            <p:ph type="title" orient="vert"/>
          </p:nvPr>
        </p:nvSpPr>
        <p:spPr>
          <a:xfrm>
            <a:off x="6553200" y="457200"/>
            <a:ext cx="1981200" cy="5638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C4E4C8-D3BA-47FA-B5C0-FDE7229C6C71}"/>
              </a:ext>
            </a:extLst>
          </p:cNvPr>
          <p:cNvSpPr>
            <a:spLocks noGrp="1"/>
          </p:cNvSpPr>
          <p:nvPr>
            <p:ph type="body" orient="vert" idx="1"/>
          </p:nvPr>
        </p:nvSpPr>
        <p:spPr>
          <a:xfrm>
            <a:off x="609600" y="457200"/>
            <a:ext cx="57912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1D0DB-8D29-4A82-A63E-45353F709688}"/>
              </a:ext>
            </a:extLst>
          </p:cNvPr>
          <p:cNvSpPr>
            <a:spLocks noGrp="1"/>
          </p:cNvSpPr>
          <p:nvPr>
            <p:ph type="dt" sz="half"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9EAD2AF-09E1-4483-A11C-6146E244C10C}"/>
              </a:ext>
            </a:extLst>
          </p:cNvPr>
          <p:cNvSpPr>
            <a:spLocks noGrp="1"/>
          </p:cNvSpPr>
          <p:nvPr>
            <p:ph type="sldNum" sz="quarter" idx="11"/>
          </p:nvPr>
        </p:nvSpPr>
        <p:spPr/>
        <p:txBody>
          <a:bodyPr/>
          <a:lstStyle>
            <a:lvl1pPr>
              <a:defRPr/>
            </a:lvl1pPr>
          </a:lstStyle>
          <a:p>
            <a:fld id="{FB6BF1B6-E6F5-4840-B91C-8F71456CF1FF}" type="slidenum">
              <a:rPr lang="en-US" altLang="en-US"/>
              <a:pPr/>
              <a:t>‹#›</a:t>
            </a:fld>
            <a:endParaRPr lang="en-US" altLang="en-US"/>
          </a:p>
        </p:txBody>
      </p:sp>
    </p:spTree>
    <p:extLst>
      <p:ext uri="{BB962C8B-B14F-4D97-AF65-F5344CB8AC3E}">
        <p14:creationId xmlns:p14="http://schemas.microsoft.com/office/powerpoint/2010/main" val="268352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C043-00D6-4482-B15D-34205165D453}"/>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6DA865D-BD82-48E9-9F59-CAB8233BB5EA}"/>
              </a:ext>
            </a:extLst>
          </p:cNvPr>
          <p:cNvSpPr>
            <a:spLocks noGrp="1"/>
          </p:cNvSpPr>
          <p:nvPr>
            <p:ph sz="quarter" idx="1"/>
          </p:nvPr>
        </p:nvSpPr>
        <p:spPr>
          <a:xfrm>
            <a:off x="609600" y="13716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1C1D96-CCD5-44FA-9E70-7714751B7D1A}"/>
              </a:ext>
            </a:extLst>
          </p:cNvPr>
          <p:cNvSpPr>
            <a:spLocks noGrp="1"/>
          </p:cNvSpPr>
          <p:nvPr>
            <p:ph sz="quarter" idx="2"/>
          </p:nvPr>
        </p:nvSpPr>
        <p:spPr>
          <a:xfrm>
            <a:off x="4648200" y="13716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192FFD-B996-43D8-BBB7-8B0B205D4D1A}"/>
              </a:ext>
            </a:extLst>
          </p:cNvPr>
          <p:cNvSpPr>
            <a:spLocks noGrp="1"/>
          </p:cNvSpPr>
          <p:nvPr>
            <p:ph type="body" sz="half" idx="3"/>
          </p:nvPr>
        </p:nvSpPr>
        <p:spPr>
          <a:xfrm>
            <a:off x="609600" y="3810000"/>
            <a:ext cx="79248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90C1FD28-FDD5-427D-822F-DAACFD0E136C}"/>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BDAF0BC-A00B-42AB-811F-9B1DADDC68F0}"/>
              </a:ext>
            </a:extLst>
          </p:cNvPr>
          <p:cNvSpPr>
            <a:spLocks noGrp="1"/>
          </p:cNvSpPr>
          <p:nvPr>
            <p:ph type="sldNum" sz="quarter" idx="11"/>
          </p:nvPr>
        </p:nvSpPr>
        <p:spPr>
          <a:xfrm>
            <a:off x="8267700" y="6513513"/>
            <a:ext cx="558800" cy="293687"/>
          </a:xfrm>
        </p:spPr>
        <p:txBody>
          <a:bodyPr/>
          <a:lstStyle>
            <a:lvl1pPr>
              <a:defRPr/>
            </a:lvl1pPr>
          </a:lstStyle>
          <a:p>
            <a:fld id="{D9CD7D7F-F1B7-45D9-A09C-DF593D56779B}" type="slidenum">
              <a:rPr lang="en-US" altLang="en-US"/>
              <a:pPr/>
              <a:t>‹#›</a:t>
            </a:fld>
            <a:endParaRPr lang="en-US" altLang="en-US"/>
          </a:p>
        </p:txBody>
      </p:sp>
    </p:spTree>
    <p:extLst>
      <p:ext uri="{BB962C8B-B14F-4D97-AF65-F5344CB8AC3E}">
        <p14:creationId xmlns:p14="http://schemas.microsoft.com/office/powerpoint/2010/main" val="574959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FE60-92F4-409B-8282-3E1DD53C542E}"/>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61E83-C379-4C97-81CA-221A0A5B0C7B}"/>
              </a:ext>
            </a:extLst>
          </p:cNvPr>
          <p:cNvSpPr>
            <a:spLocks noGrp="1"/>
          </p:cNvSpPr>
          <p:nvPr>
            <p:ph type="body" sz="half" idx="1"/>
          </p:nvPr>
        </p:nvSpPr>
        <p:spPr>
          <a:xfrm>
            <a:off x="609600" y="1371600"/>
            <a:ext cx="79248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8D6530-09AA-4500-902B-1C1AA842BEDE}"/>
              </a:ext>
            </a:extLst>
          </p:cNvPr>
          <p:cNvSpPr>
            <a:spLocks noGrp="1"/>
          </p:cNvSpPr>
          <p:nvPr>
            <p:ph sz="half" idx="2"/>
          </p:nvPr>
        </p:nvSpPr>
        <p:spPr>
          <a:xfrm>
            <a:off x="609600" y="3810000"/>
            <a:ext cx="79248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F9077-5C76-46D0-B110-40A9CDD25940}"/>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2410F6B-51D0-4C05-85DB-1A278D4B56AF}"/>
              </a:ext>
            </a:extLst>
          </p:cNvPr>
          <p:cNvSpPr>
            <a:spLocks noGrp="1"/>
          </p:cNvSpPr>
          <p:nvPr>
            <p:ph type="sldNum" sz="quarter" idx="11"/>
          </p:nvPr>
        </p:nvSpPr>
        <p:spPr>
          <a:xfrm>
            <a:off x="8267700" y="6513513"/>
            <a:ext cx="558800" cy="293687"/>
          </a:xfrm>
        </p:spPr>
        <p:txBody>
          <a:bodyPr/>
          <a:lstStyle>
            <a:lvl1pPr>
              <a:defRPr/>
            </a:lvl1pPr>
          </a:lstStyle>
          <a:p>
            <a:fld id="{94432DB3-6D86-433E-B0B5-BFDDCD4683B6}" type="slidenum">
              <a:rPr lang="en-US" altLang="en-US"/>
              <a:pPr/>
              <a:t>‹#›</a:t>
            </a:fld>
            <a:endParaRPr lang="en-US" altLang="en-US"/>
          </a:p>
        </p:txBody>
      </p:sp>
    </p:spTree>
    <p:extLst>
      <p:ext uri="{BB962C8B-B14F-4D97-AF65-F5344CB8AC3E}">
        <p14:creationId xmlns:p14="http://schemas.microsoft.com/office/powerpoint/2010/main" val="197117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6431-BE51-47B9-8C50-ADC3182143EF}"/>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19DB964-72F7-4033-80AA-BFC54EC7883E}"/>
              </a:ext>
            </a:extLst>
          </p:cNvPr>
          <p:cNvSpPr>
            <a:spLocks noGrp="1"/>
          </p:cNvSpPr>
          <p:nvPr>
            <p:ph sz="quarter" idx="1"/>
          </p:nvPr>
        </p:nvSpPr>
        <p:spPr>
          <a:xfrm>
            <a:off x="609600" y="13716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204E9-E454-49EC-811F-C9EC5E8DE8C8}"/>
              </a:ext>
            </a:extLst>
          </p:cNvPr>
          <p:cNvSpPr>
            <a:spLocks noGrp="1"/>
          </p:cNvSpPr>
          <p:nvPr>
            <p:ph sz="quarter" idx="2"/>
          </p:nvPr>
        </p:nvSpPr>
        <p:spPr>
          <a:xfrm>
            <a:off x="609600" y="38100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3B3C33-3F35-4136-82CB-08DB30BF59D7}"/>
              </a:ext>
            </a:extLst>
          </p:cNvPr>
          <p:cNvSpPr>
            <a:spLocks noGrp="1"/>
          </p:cNvSpPr>
          <p:nvPr>
            <p:ph type="body" sz="half" idx="3"/>
          </p:nvPr>
        </p:nvSpPr>
        <p:spPr>
          <a:xfrm>
            <a:off x="46482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635AD110-70D5-4FF8-85F2-1A67221B4571}"/>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CE65B69C-5490-4506-B94B-368755A5DAC7}"/>
              </a:ext>
            </a:extLst>
          </p:cNvPr>
          <p:cNvSpPr>
            <a:spLocks noGrp="1"/>
          </p:cNvSpPr>
          <p:nvPr>
            <p:ph type="sldNum" sz="quarter" idx="11"/>
          </p:nvPr>
        </p:nvSpPr>
        <p:spPr>
          <a:xfrm>
            <a:off x="8267700" y="6513513"/>
            <a:ext cx="558800" cy="293687"/>
          </a:xfrm>
        </p:spPr>
        <p:txBody>
          <a:bodyPr/>
          <a:lstStyle>
            <a:lvl1pPr>
              <a:defRPr/>
            </a:lvl1pPr>
          </a:lstStyle>
          <a:p>
            <a:fld id="{626E5971-DF1E-4094-9412-3D186C737F0F}" type="slidenum">
              <a:rPr lang="en-US" altLang="en-US"/>
              <a:pPr/>
              <a:t>‹#›</a:t>
            </a:fld>
            <a:endParaRPr lang="en-US" altLang="en-US"/>
          </a:p>
        </p:txBody>
      </p:sp>
    </p:spTree>
    <p:extLst>
      <p:ext uri="{BB962C8B-B14F-4D97-AF65-F5344CB8AC3E}">
        <p14:creationId xmlns:p14="http://schemas.microsoft.com/office/powerpoint/2010/main" val="2362864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8951-69EF-44FD-9656-CE950D8D1FF2}"/>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FBFC88-9BE4-4C0A-90ED-89442ABF56A9}"/>
              </a:ext>
            </a:extLst>
          </p:cNvPr>
          <p:cNvSpPr>
            <a:spLocks noGrp="1"/>
          </p:cNvSpPr>
          <p:nvPr>
            <p:ph sz="half" idx="1"/>
          </p:nvPr>
        </p:nvSpPr>
        <p:spPr>
          <a:xfrm>
            <a:off x="6096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EB5E6-4709-4A6D-905E-FB182E27BE54}"/>
              </a:ext>
            </a:extLst>
          </p:cNvPr>
          <p:cNvSpPr>
            <a:spLocks noGrp="1"/>
          </p:cNvSpPr>
          <p:nvPr>
            <p:ph type="body" sz="half" idx="2"/>
          </p:nvPr>
        </p:nvSpPr>
        <p:spPr>
          <a:xfrm>
            <a:off x="46482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60442-95D5-4192-B112-690BA15FD733}"/>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65C849F-6497-48CF-8828-0BA87D24572A}"/>
              </a:ext>
            </a:extLst>
          </p:cNvPr>
          <p:cNvSpPr>
            <a:spLocks noGrp="1"/>
          </p:cNvSpPr>
          <p:nvPr>
            <p:ph type="sldNum" sz="quarter" idx="11"/>
          </p:nvPr>
        </p:nvSpPr>
        <p:spPr>
          <a:xfrm>
            <a:off x="8267700" y="6513513"/>
            <a:ext cx="558800" cy="293687"/>
          </a:xfrm>
        </p:spPr>
        <p:txBody>
          <a:bodyPr/>
          <a:lstStyle>
            <a:lvl1pPr>
              <a:defRPr/>
            </a:lvl1pPr>
          </a:lstStyle>
          <a:p>
            <a:fld id="{4AF1F357-92C2-4C40-A923-99E58E147B01}" type="slidenum">
              <a:rPr lang="en-US" altLang="en-US"/>
              <a:pPr/>
              <a:t>‹#›</a:t>
            </a:fld>
            <a:endParaRPr lang="en-US" altLang="en-US"/>
          </a:p>
        </p:txBody>
      </p:sp>
    </p:spTree>
    <p:extLst>
      <p:ext uri="{BB962C8B-B14F-4D97-AF65-F5344CB8AC3E}">
        <p14:creationId xmlns:p14="http://schemas.microsoft.com/office/powerpoint/2010/main" val="170582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E497-560D-4D7B-9638-DBF6DB895815}"/>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F2061-15E3-4CE8-9966-B2AFF2657639}"/>
              </a:ext>
            </a:extLst>
          </p:cNvPr>
          <p:cNvSpPr>
            <a:spLocks noGrp="1"/>
          </p:cNvSpPr>
          <p:nvPr>
            <p:ph type="body" sz="half" idx="1"/>
          </p:nvPr>
        </p:nvSpPr>
        <p:spPr>
          <a:xfrm>
            <a:off x="6096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59A4FF-E852-44E8-8F7A-2BEBBC37E2B7}"/>
              </a:ext>
            </a:extLst>
          </p:cNvPr>
          <p:cNvSpPr>
            <a:spLocks noGrp="1"/>
          </p:cNvSpPr>
          <p:nvPr>
            <p:ph sz="half" idx="2"/>
          </p:nvPr>
        </p:nvSpPr>
        <p:spPr>
          <a:xfrm>
            <a:off x="46482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064BFE-B6F0-4B96-AD54-A269DF4E4915}"/>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D9E56A2-DF3E-4768-9EE9-50C6424B235B}"/>
              </a:ext>
            </a:extLst>
          </p:cNvPr>
          <p:cNvSpPr>
            <a:spLocks noGrp="1"/>
          </p:cNvSpPr>
          <p:nvPr>
            <p:ph type="sldNum" sz="quarter" idx="11"/>
          </p:nvPr>
        </p:nvSpPr>
        <p:spPr>
          <a:xfrm>
            <a:off x="8267700" y="6513513"/>
            <a:ext cx="558800" cy="293687"/>
          </a:xfrm>
        </p:spPr>
        <p:txBody>
          <a:bodyPr/>
          <a:lstStyle>
            <a:lvl1pPr>
              <a:defRPr/>
            </a:lvl1pPr>
          </a:lstStyle>
          <a:p>
            <a:fld id="{F3043D77-7147-4ECA-92B5-8CEC6B40206E}" type="slidenum">
              <a:rPr lang="en-US" altLang="en-US"/>
              <a:pPr/>
              <a:t>‹#›</a:t>
            </a:fld>
            <a:endParaRPr lang="en-US" altLang="en-US"/>
          </a:p>
        </p:txBody>
      </p:sp>
    </p:spTree>
    <p:extLst>
      <p:ext uri="{BB962C8B-B14F-4D97-AF65-F5344CB8AC3E}">
        <p14:creationId xmlns:p14="http://schemas.microsoft.com/office/powerpoint/2010/main" val="435536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4D47-9BA1-4010-B2FA-B5CB4D3FCD3B}"/>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99DBA41-80CC-46F0-BDC1-DA5C22992FD2}"/>
              </a:ext>
            </a:extLst>
          </p:cNvPr>
          <p:cNvSpPr>
            <a:spLocks noGrp="1"/>
          </p:cNvSpPr>
          <p:nvPr>
            <p:ph sz="half" idx="1"/>
          </p:nvPr>
        </p:nvSpPr>
        <p:spPr>
          <a:xfrm>
            <a:off x="609600" y="1371600"/>
            <a:ext cx="79248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FD792-B72F-46C3-8DD8-42BAD663E8B1}"/>
              </a:ext>
            </a:extLst>
          </p:cNvPr>
          <p:cNvSpPr>
            <a:spLocks noGrp="1"/>
          </p:cNvSpPr>
          <p:nvPr>
            <p:ph type="body" sz="half" idx="2"/>
          </p:nvPr>
        </p:nvSpPr>
        <p:spPr>
          <a:xfrm>
            <a:off x="609600" y="3810000"/>
            <a:ext cx="79248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940068-BD2A-43F4-B442-518F08E920A2}"/>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6BFBA7F-EFAA-4C2D-9C04-CAA75C68A515}"/>
              </a:ext>
            </a:extLst>
          </p:cNvPr>
          <p:cNvSpPr>
            <a:spLocks noGrp="1"/>
          </p:cNvSpPr>
          <p:nvPr>
            <p:ph type="sldNum" sz="quarter" idx="11"/>
          </p:nvPr>
        </p:nvSpPr>
        <p:spPr>
          <a:xfrm>
            <a:off x="8267700" y="6513513"/>
            <a:ext cx="558800" cy="293687"/>
          </a:xfrm>
        </p:spPr>
        <p:txBody>
          <a:bodyPr/>
          <a:lstStyle>
            <a:lvl1pPr>
              <a:defRPr/>
            </a:lvl1pPr>
          </a:lstStyle>
          <a:p>
            <a:fld id="{935C5366-9446-4A12-B5E6-D2C82B992AEB}" type="slidenum">
              <a:rPr lang="en-US" altLang="en-US"/>
              <a:pPr/>
              <a:t>‹#›</a:t>
            </a:fld>
            <a:endParaRPr lang="en-US" altLang="en-US"/>
          </a:p>
        </p:txBody>
      </p:sp>
    </p:spTree>
    <p:extLst>
      <p:ext uri="{BB962C8B-B14F-4D97-AF65-F5344CB8AC3E}">
        <p14:creationId xmlns:p14="http://schemas.microsoft.com/office/powerpoint/2010/main" val="3801546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80F1-9C96-4955-A697-B322067E3E06}"/>
              </a:ext>
            </a:extLst>
          </p:cNvPr>
          <p:cNvSpPr>
            <a:spLocks noGrp="1"/>
          </p:cNvSpPr>
          <p:nvPr>
            <p:ph type="title"/>
          </p:nvPr>
        </p:nvSpPr>
        <p:spPr>
          <a:xfrm>
            <a:off x="609600" y="457200"/>
            <a:ext cx="7924800" cy="8382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FCF9BF-7C8C-42C5-B7DC-3AF9AB7ECCFF}"/>
              </a:ext>
            </a:extLst>
          </p:cNvPr>
          <p:cNvSpPr>
            <a:spLocks noGrp="1"/>
          </p:cNvSpPr>
          <p:nvPr>
            <p:ph sz="half" idx="1"/>
          </p:nvPr>
        </p:nvSpPr>
        <p:spPr>
          <a:xfrm>
            <a:off x="6096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7ED4C1-E6D0-4C75-B5C0-E528CECDE6B2}"/>
              </a:ext>
            </a:extLst>
          </p:cNvPr>
          <p:cNvSpPr>
            <a:spLocks noGrp="1"/>
          </p:cNvSpPr>
          <p:nvPr>
            <p:ph sz="quarter" idx="2"/>
          </p:nvPr>
        </p:nvSpPr>
        <p:spPr>
          <a:xfrm>
            <a:off x="4648200" y="13716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C656662-DB14-488D-8A5E-E4CFB08E6E97}"/>
              </a:ext>
            </a:extLst>
          </p:cNvPr>
          <p:cNvSpPr>
            <a:spLocks noGrp="1"/>
          </p:cNvSpPr>
          <p:nvPr>
            <p:ph sz="quarter" idx="3"/>
          </p:nvPr>
        </p:nvSpPr>
        <p:spPr>
          <a:xfrm>
            <a:off x="4648200" y="3810000"/>
            <a:ext cx="38862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5F9EE328-CE70-4AB7-8351-5680E0870B8A}"/>
              </a:ext>
            </a:extLst>
          </p:cNvPr>
          <p:cNvSpPr>
            <a:spLocks noGrp="1"/>
          </p:cNvSpPr>
          <p:nvPr>
            <p:ph type="dt" sz="half" idx="10"/>
          </p:nvPr>
        </p:nvSpPr>
        <p:spPr>
          <a:xfrm>
            <a:off x="6954838" y="6511925"/>
            <a:ext cx="1263650" cy="295275"/>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BD39991-8D98-48AD-9F4B-E8FA27D7427D}"/>
              </a:ext>
            </a:extLst>
          </p:cNvPr>
          <p:cNvSpPr>
            <a:spLocks noGrp="1"/>
          </p:cNvSpPr>
          <p:nvPr>
            <p:ph type="sldNum" sz="quarter" idx="11"/>
          </p:nvPr>
        </p:nvSpPr>
        <p:spPr>
          <a:xfrm>
            <a:off x="8267700" y="6513513"/>
            <a:ext cx="558800" cy="293687"/>
          </a:xfrm>
        </p:spPr>
        <p:txBody>
          <a:bodyPr/>
          <a:lstStyle>
            <a:lvl1pPr>
              <a:defRPr/>
            </a:lvl1pPr>
          </a:lstStyle>
          <a:p>
            <a:fld id="{F7DA48E2-45DB-4DCC-BAF4-9D2AB55F745F}" type="slidenum">
              <a:rPr lang="en-US" altLang="en-US"/>
              <a:pPr/>
              <a:t>‹#›</a:t>
            </a:fld>
            <a:endParaRPr lang="en-US" altLang="en-US"/>
          </a:p>
        </p:txBody>
      </p:sp>
    </p:spTree>
    <p:extLst>
      <p:ext uri="{BB962C8B-B14F-4D97-AF65-F5344CB8AC3E}">
        <p14:creationId xmlns:p14="http://schemas.microsoft.com/office/powerpoint/2010/main" val="416500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8872-26B1-4B00-85C4-9F5F7D22D9F8}"/>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18F70-D8B9-40A8-A273-2D6142B0F7B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480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EDDE-FB69-4B91-9577-521CE4E35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CD092-3597-433B-8028-099B7B890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0779F-EDC1-4A67-8B66-42621CE6BBB1}"/>
              </a:ext>
            </a:extLst>
          </p:cNvPr>
          <p:cNvSpPr>
            <a:spLocks noGrp="1"/>
          </p:cNvSpPr>
          <p:nvPr>
            <p:ph type="dt" sz="half"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FC042BDF-FE04-4287-BF4D-893D7F142168}"/>
              </a:ext>
            </a:extLst>
          </p:cNvPr>
          <p:cNvSpPr>
            <a:spLocks noGrp="1"/>
          </p:cNvSpPr>
          <p:nvPr>
            <p:ph type="sldNum" sz="quarter" idx="11"/>
          </p:nvPr>
        </p:nvSpPr>
        <p:spPr/>
        <p:txBody>
          <a:bodyPr/>
          <a:lstStyle>
            <a:lvl1pPr>
              <a:defRPr/>
            </a:lvl1pPr>
          </a:lstStyle>
          <a:p>
            <a:fld id="{0C1DB72D-E038-4552-909C-A2E103AA1C2E}" type="slidenum">
              <a:rPr lang="en-US" altLang="en-US"/>
              <a:pPr/>
              <a:t>‹#›</a:t>
            </a:fld>
            <a:endParaRPr lang="en-US" altLang="en-US"/>
          </a:p>
        </p:txBody>
      </p:sp>
    </p:spTree>
    <p:extLst>
      <p:ext uri="{BB962C8B-B14F-4D97-AF65-F5344CB8AC3E}">
        <p14:creationId xmlns:p14="http://schemas.microsoft.com/office/powerpoint/2010/main" val="3973916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FE4A-1D48-45E4-9A4C-7FC5E145365C}"/>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4DAB125-9665-49BD-8EBA-F7ED150DE40B}"/>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492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3266-881B-4BFD-BE72-C207C1E80918}"/>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AAECFB-BD41-4C35-BFBD-DC35FEE1AFAD}"/>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76520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BF84-67BA-4575-8DEE-791BFE6545B6}"/>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90F2D27-58CD-454B-9C9C-3EFE0421968F}"/>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DFA7A5-19B7-4E33-94BC-DC4560010AB7}"/>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75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34A6-A016-404F-93D6-44EFD2F97C27}"/>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27A5A21-E956-4E52-BCEC-A4EE0FCC9CFD}"/>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A9ACEA-0681-4353-869F-3C513A4BF6C8}"/>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163971-F629-4E73-86C0-8BC2B67E73CF}"/>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65C8B-C0D0-4AC1-AF08-9DE22E8442CC}"/>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977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75C4-F5DF-4C0F-8A33-F46646139368}"/>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4630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261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53CD-F736-4D3B-99C3-1D80C7AC4D98}"/>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F959C4-AFA4-49ED-84FD-5316F4B8A5FC}"/>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99F56-C25F-4449-BF01-48FC5BC0CE5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091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8569-F46A-48DB-8F37-C661A2556EFF}"/>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356EB9-842F-4C21-838F-D0FB6B1A0527}"/>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85B285-C637-48D2-8BA7-5BF90ED806D9}"/>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43731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E5E8-C4F5-4A53-B400-A5DCCE19C59A}"/>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D2387-63A1-44B8-B45B-E62E07DAB0E3}"/>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345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A53469-774D-4A34-8D5C-635CF1C6E4A4}"/>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EEE15-5F33-45A0-8CEE-07BCB7455677}"/>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7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7049-3AD7-4CC7-95A2-553F0768E94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73011-204A-43AC-92AB-9C7CCA05F4B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C60F202D-94F0-4E04-B10F-3AB33D241A85}"/>
              </a:ext>
            </a:extLst>
          </p:cNvPr>
          <p:cNvSpPr>
            <a:spLocks noGrp="1"/>
          </p:cNvSpPr>
          <p:nvPr>
            <p:ph type="dt" sz="half"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FA6CD3A2-F9DB-4AF5-A99B-64AC79019D60}"/>
              </a:ext>
            </a:extLst>
          </p:cNvPr>
          <p:cNvSpPr>
            <a:spLocks noGrp="1"/>
          </p:cNvSpPr>
          <p:nvPr>
            <p:ph type="sldNum" sz="quarter" idx="11"/>
          </p:nvPr>
        </p:nvSpPr>
        <p:spPr/>
        <p:txBody>
          <a:bodyPr/>
          <a:lstStyle>
            <a:lvl1pPr>
              <a:defRPr/>
            </a:lvl1pPr>
          </a:lstStyle>
          <a:p>
            <a:fld id="{E76B1B02-FD6E-4ABC-A2DF-929C5D746E24}" type="slidenum">
              <a:rPr lang="en-US" altLang="en-US"/>
              <a:pPr/>
              <a:t>‹#›</a:t>
            </a:fld>
            <a:endParaRPr lang="en-US" altLang="en-US"/>
          </a:p>
        </p:txBody>
      </p:sp>
    </p:spTree>
    <p:extLst>
      <p:ext uri="{BB962C8B-B14F-4D97-AF65-F5344CB8AC3E}">
        <p14:creationId xmlns:p14="http://schemas.microsoft.com/office/powerpoint/2010/main" val="159864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8488-80A9-4C63-8E1E-B8B2381A7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3C2CC9-8D6A-414B-B5B7-9058CD1D2CD9}"/>
              </a:ext>
            </a:extLst>
          </p:cNvPr>
          <p:cNvSpPr>
            <a:spLocks noGrp="1"/>
          </p:cNvSpPr>
          <p:nvPr>
            <p:ph sz="half" idx="1"/>
          </p:nvPr>
        </p:nvSpPr>
        <p:spPr>
          <a:xfrm>
            <a:off x="6096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E6E44-3F60-448C-B231-59D68322A605}"/>
              </a:ext>
            </a:extLst>
          </p:cNvPr>
          <p:cNvSpPr>
            <a:spLocks noGrp="1"/>
          </p:cNvSpPr>
          <p:nvPr>
            <p:ph sz="half" idx="2"/>
          </p:nvPr>
        </p:nvSpPr>
        <p:spPr>
          <a:xfrm>
            <a:off x="4648200" y="1371600"/>
            <a:ext cx="3886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90B2AF-9DEA-417C-BF0D-66F9F421E84E}"/>
              </a:ext>
            </a:extLst>
          </p:cNvPr>
          <p:cNvSpPr>
            <a:spLocks noGrp="1"/>
          </p:cNvSpPr>
          <p:nvPr>
            <p:ph type="dt" sz="half"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C604DE4-7288-4BB5-A58C-27D1DB719D09}"/>
              </a:ext>
            </a:extLst>
          </p:cNvPr>
          <p:cNvSpPr>
            <a:spLocks noGrp="1"/>
          </p:cNvSpPr>
          <p:nvPr>
            <p:ph type="sldNum" sz="quarter" idx="11"/>
          </p:nvPr>
        </p:nvSpPr>
        <p:spPr/>
        <p:txBody>
          <a:bodyPr/>
          <a:lstStyle>
            <a:lvl1pPr>
              <a:defRPr/>
            </a:lvl1pPr>
          </a:lstStyle>
          <a:p>
            <a:fld id="{C737EC87-5972-4506-99A1-71E4C4A7B351}" type="slidenum">
              <a:rPr lang="en-US" altLang="en-US"/>
              <a:pPr/>
              <a:t>‹#›</a:t>
            </a:fld>
            <a:endParaRPr lang="en-US" altLang="en-US"/>
          </a:p>
        </p:txBody>
      </p:sp>
    </p:spTree>
    <p:extLst>
      <p:ext uri="{BB962C8B-B14F-4D97-AF65-F5344CB8AC3E}">
        <p14:creationId xmlns:p14="http://schemas.microsoft.com/office/powerpoint/2010/main" val="282614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443E-9AA3-4AC8-B726-0CC46FE17D9F}"/>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5D3BF9-627F-4AB1-95EA-7DFF56686CD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0481D3-4C70-49B6-856E-B89857AC4FF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3832EE-67B7-4F76-B38E-0F312B37A85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BA7270-76D6-41C9-B4D4-C3E291972BA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F93E4-8BF3-484F-90AF-9D6C7CA24966}"/>
              </a:ext>
            </a:extLst>
          </p:cNvPr>
          <p:cNvSpPr>
            <a:spLocks noGrp="1"/>
          </p:cNvSpPr>
          <p:nvPr>
            <p:ph type="dt" sz="half"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AF239D5F-DE00-4BE6-9416-B68C1A846942}"/>
              </a:ext>
            </a:extLst>
          </p:cNvPr>
          <p:cNvSpPr>
            <a:spLocks noGrp="1"/>
          </p:cNvSpPr>
          <p:nvPr>
            <p:ph type="sldNum" sz="quarter" idx="11"/>
          </p:nvPr>
        </p:nvSpPr>
        <p:spPr/>
        <p:txBody>
          <a:bodyPr/>
          <a:lstStyle>
            <a:lvl1pPr>
              <a:defRPr/>
            </a:lvl1pPr>
          </a:lstStyle>
          <a:p>
            <a:fld id="{5C575B1A-3AEF-4294-935A-4DD20A65B7A3}" type="slidenum">
              <a:rPr lang="en-US" altLang="en-US"/>
              <a:pPr/>
              <a:t>‹#›</a:t>
            </a:fld>
            <a:endParaRPr lang="en-US" altLang="en-US"/>
          </a:p>
        </p:txBody>
      </p:sp>
    </p:spTree>
    <p:extLst>
      <p:ext uri="{BB962C8B-B14F-4D97-AF65-F5344CB8AC3E}">
        <p14:creationId xmlns:p14="http://schemas.microsoft.com/office/powerpoint/2010/main" val="172221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8888-BA97-41F9-943E-ED2F9FE45A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2D49-7B08-4EDF-9AD3-5C1940A47DB6}"/>
              </a:ext>
            </a:extLst>
          </p:cNvPr>
          <p:cNvSpPr>
            <a:spLocks noGrp="1"/>
          </p:cNvSpPr>
          <p:nvPr>
            <p:ph type="dt" sz="half"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7D0D773-B887-4D51-95C1-ED372694577B}"/>
              </a:ext>
            </a:extLst>
          </p:cNvPr>
          <p:cNvSpPr>
            <a:spLocks noGrp="1"/>
          </p:cNvSpPr>
          <p:nvPr>
            <p:ph type="sldNum" sz="quarter" idx="11"/>
          </p:nvPr>
        </p:nvSpPr>
        <p:spPr/>
        <p:txBody>
          <a:bodyPr/>
          <a:lstStyle>
            <a:lvl1pPr>
              <a:defRPr/>
            </a:lvl1pPr>
          </a:lstStyle>
          <a:p>
            <a:fld id="{B7380D02-44C5-48EF-AA2A-F73D560AD95F}" type="slidenum">
              <a:rPr lang="en-US" altLang="en-US"/>
              <a:pPr/>
              <a:t>‹#›</a:t>
            </a:fld>
            <a:endParaRPr lang="en-US" altLang="en-US"/>
          </a:p>
        </p:txBody>
      </p:sp>
    </p:spTree>
    <p:extLst>
      <p:ext uri="{BB962C8B-B14F-4D97-AF65-F5344CB8AC3E}">
        <p14:creationId xmlns:p14="http://schemas.microsoft.com/office/powerpoint/2010/main" val="3134300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9BE60B-3E30-4734-B4BF-58B1A1AEE8F1}"/>
              </a:ext>
            </a:extLst>
          </p:cNvPr>
          <p:cNvSpPr>
            <a:spLocks noGrp="1"/>
          </p:cNvSpPr>
          <p:nvPr>
            <p:ph type="dt" sz="half"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8FFFB83B-051C-4E38-8133-9A52CC48942B}"/>
              </a:ext>
            </a:extLst>
          </p:cNvPr>
          <p:cNvSpPr>
            <a:spLocks noGrp="1"/>
          </p:cNvSpPr>
          <p:nvPr>
            <p:ph type="sldNum" sz="quarter" idx="11"/>
          </p:nvPr>
        </p:nvSpPr>
        <p:spPr/>
        <p:txBody>
          <a:bodyPr/>
          <a:lstStyle>
            <a:lvl1pPr>
              <a:defRPr/>
            </a:lvl1pPr>
          </a:lstStyle>
          <a:p>
            <a:fld id="{B9F7A248-1911-4F02-AB3F-0C747C0EF193}" type="slidenum">
              <a:rPr lang="en-US" altLang="en-US"/>
              <a:pPr/>
              <a:t>‹#›</a:t>
            </a:fld>
            <a:endParaRPr lang="en-US" altLang="en-US"/>
          </a:p>
        </p:txBody>
      </p:sp>
    </p:spTree>
    <p:extLst>
      <p:ext uri="{BB962C8B-B14F-4D97-AF65-F5344CB8AC3E}">
        <p14:creationId xmlns:p14="http://schemas.microsoft.com/office/powerpoint/2010/main" val="200833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A02C-4693-4C5F-ADEA-299917C4246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E60402-7591-46F9-A8E7-A1F862237E5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866AD-2D84-46A4-AD8B-606B80C101E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AC912-510A-4BAD-9993-E7312D441798}"/>
              </a:ext>
            </a:extLst>
          </p:cNvPr>
          <p:cNvSpPr>
            <a:spLocks noGrp="1"/>
          </p:cNvSpPr>
          <p:nvPr>
            <p:ph type="dt" sz="half"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C25D0AC-CDE7-4607-ACF2-160EB6FFC838}"/>
              </a:ext>
            </a:extLst>
          </p:cNvPr>
          <p:cNvSpPr>
            <a:spLocks noGrp="1"/>
          </p:cNvSpPr>
          <p:nvPr>
            <p:ph type="sldNum" sz="quarter" idx="11"/>
          </p:nvPr>
        </p:nvSpPr>
        <p:spPr/>
        <p:txBody>
          <a:bodyPr/>
          <a:lstStyle>
            <a:lvl1pPr>
              <a:defRPr/>
            </a:lvl1pPr>
          </a:lstStyle>
          <a:p>
            <a:fld id="{D56705EF-A106-48DB-ADAC-EA08F591C9E5}" type="slidenum">
              <a:rPr lang="en-US" altLang="en-US"/>
              <a:pPr/>
              <a:t>‹#›</a:t>
            </a:fld>
            <a:endParaRPr lang="en-US" altLang="en-US"/>
          </a:p>
        </p:txBody>
      </p:sp>
    </p:spTree>
    <p:extLst>
      <p:ext uri="{BB962C8B-B14F-4D97-AF65-F5344CB8AC3E}">
        <p14:creationId xmlns:p14="http://schemas.microsoft.com/office/powerpoint/2010/main" val="235941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A25B4-280F-4E70-8438-92AD62C7650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898C3B-2E57-464D-A15F-EF87AA6927C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86A3F3-F14A-4171-A72F-74CEE972C4A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D0D50-2675-426C-8435-5BF2EB8B1389}"/>
              </a:ext>
            </a:extLst>
          </p:cNvPr>
          <p:cNvSpPr>
            <a:spLocks noGrp="1"/>
          </p:cNvSpPr>
          <p:nvPr>
            <p:ph type="dt" sz="half"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56B3E79-5822-4086-8071-689888060866}"/>
              </a:ext>
            </a:extLst>
          </p:cNvPr>
          <p:cNvSpPr>
            <a:spLocks noGrp="1"/>
          </p:cNvSpPr>
          <p:nvPr>
            <p:ph type="sldNum" sz="quarter" idx="11"/>
          </p:nvPr>
        </p:nvSpPr>
        <p:spPr/>
        <p:txBody>
          <a:bodyPr/>
          <a:lstStyle>
            <a:lvl1pPr>
              <a:defRPr/>
            </a:lvl1pPr>
          </a:lstStyle>
          <a:p>
            <a:fld id="{98A66261-B192-4D77-B8EB-C1B82FCA5AA9}" type="slidenum">
              <a:rPr lang="en-US" altLang="en-US"/>
              <a:pPr/>
              <a:t>‹#›</a:t>
            </a:fld>
            <a:endParaRPr lang="en-US" altLang="en-US"/>
          </a:p>
        </p:txBody>
      </p:sp>
    </p:spTree>
    <p:extLst>
      <p:ext uri="{BB962C8B-B14F-4D97-AF65-F5344CB8AC3E}">
        <p14:creationId xmlns:p14="http://schemas.microsoft.com/office/powerpoint/2010/main" val="223246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151391DD-5029-43AF-9F35-5E3846954A5D}"/>
              </a:ext>
            </a:extLst>
          </p:cNvPr>
          <p:cNvSpPr>
            <a:spLocks noGrp="1" noChangeArrowheads="1"/>
          </p:cNvSpPr>
          <p:nvPr>
            <p:ph type="title"/>
          </p:nvPr>
        </p:nvSpPr>
        <p:spPr bwMode="auto">
          <a:xfrm>
            <a:off x="609600" y="457200"/>
            <a:ext cx="7924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8" name="Rectangle 4">
            <a:extLst>
              <a:ext uri="{FF2B5EF4-FFF2-40B4-BE49-F238E27FC236}">
                <a16:creationId xmlns:a16="http://schemas.microsoft.com/office/drawing/2014/main" id="{89A2AA7A-2C7B-4366-BD42-BFE2330B35A1}"/>
              </a:ext>
            </a:extLst>
          </p:cNvPr>
          <p:cNvSpPr>
            <a:spLocks noGrp="1" noChangeArrowheads="1"/>
          </p:cNvSpPr>
          <p:nvPr>
            <p:ph type="body" idx="1"/>
          </p:nvPr>
        </p:nvSpPr>
        <p:spPr bwMode="auto">
          <a:xfrm>
            <a:off x="609600" y="1371600"/>
            <a:ext cx="792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6150" name="Rectangle 6">
            <a:extLst>
              <a:ext uri="{FF2B5EF4-FFF2-40B4-BE49-F238E27FC236}">
                <a16:creationId xmlns:a16="http://schemas.microsoft.com/office/drawing/2014/main" id="{F50CB247-4622-4AF9-8409-F1F712DF619A}"/>
              </a:ext>
            </a:extLst>
          </p:cNvPr>
          <p:cNvSpPr>
            <a:spLocks noGrp="1" noChangeArrowheads="1"/>
          </p:cNvSpPr>
          <p:nvPr>
            <p:ph type="dt" sz="half" idx="2"/>
          </p:nvPr>
        </p:nvSpPr>
        <p:spPr bwMode="auto">
          <a:xfrm>
            <a:off x="6954838" y="6511925"/>
            <a:ext cx="12636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solidFill>
                  <a:schemeClr val="bg1"/>
                </a:solidFill>
                <a:latin typeface="+mn-lt"/>
              </a:defRPr>
            </a:lvl1pPr>
          </a:lstStyle>
          <a:p>
            <a:endParaRPr lang="en-US" altLang="en-US"/>
          </a:p>
        </p:txBody>
      </p:sp>
      <p:sp>
        <p:nvSpPr>
          <p:cNvPr id="6149" name="Rectangle 5">
            <a:extLst>
              <a:ext uri="{FF2B5EF4-FFF2-40B4-BE49-F238E27FC236}">
                <a16:creationId xmlns:a16="http://schemas.microsoft.com/office/drawing/2014/main" id="{25B1E95C-2161-468E-BD2B-BE3D29F958A1}"/>
              </a:ext>
            </a:extLst>
          </p:cNvPr>
          <p:cNvSpPr>
            <a:spLocks noGrp="1" noChangeArrowheads="1"/>
          </p:cNvSpPr>
          <p:nvPr>
            <p:ph type="sldNum" sz="quarter" idx="4"/>
          </p:nvPr>
        </p:nvSpPr>
        <p:spPr bwMode="auto">
          <a:xfrm>
            <a:off x="8267700" y="6513513"/>
            <a:ext cx="558800"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a:solidFill>
                  <a:schemeClr val="bg1"/>
                </a:solidFill>
                <a:latin typeface="+mn-lt"/>
              </a:defRPr>
            </a:lvl1pPr>
          </a:lstStyle>
          <a:p>
            <a:fld id="{8C76482A-8F8B-43BF-ADC1-1FB85EE4B0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 id="2147483674" r:id="rId13"/>
    <p:sldLayoutId id="2147483675" r:id="rId14"/>
    <p:sldLayoutId id="2147483676" r:id="rId15"/>
    <p:sldLayoutId id="2147483677" r:id="rId16"/>
    <p:sldLayoutId id="2147483678" r:id="rId17"/>
    <p:sldLayoutId id="2147483679" r:id="rId18"/>
  </p:sldLayoutIdLst>
  <p:hf hdr="0" dt="0"/>
  <p:txStyles>
    <p:titleStyle>
      <a:lvl1pPr algn="l" rtl="0" fontAlgn="base">
        <a:spcBef>
          <a:spcPct val="0"/>
        </a:spcBef>
        <a:spcAft>
          <a:spcPct val="0"/>
        </a:spcAft>
        <a:defRPr sz="2800" b="1" kern="1200">
          <a:solidFill>
            <a:srgbClr val="920033"/>
          </a:solidFill>
          <a:latin typeface="+mj-lt"/>
          <a:ea typeface="+mj-ea"/>
          <a:cs typeface="+mj-cs"/>
        </a:defRPr>
      </a:lvl1pPr>
      <a:lvl2pPr algn="l" rtl="0" fontAlgn="base">
        <a:spcBef>
          <a:spcPct val="0"/>
        </a:spcBef>
        <a:spcAft>
          <a:spcPct val="0"/>
        </a:spcAft>
        <a:defRPr sz="2800" b="1">
          <a:solidFill>
            <a:srgbClr val="920033"/>
          </a:solidFill>
          <a:latin typeface="Arial" panose="020B0604020202020204" pitchFamily="34" charset="0"/>
        </a:defRPr>
      </a:lvl2pPr>
      <a:lvl3pPr algn="l" rtl="0" fontAlgn="base">
        <a:spcBef>
          <a:spcPct val="0"/>
        </a:spcBef>
        <a:spcAft>
          <a:spcPct val="0"/>
        </a:spcAft>
        <a:defRPr sz="2800" b="1">
          <a:solidFill>
            <a:srgbClr val="920033"/>
          </a:solidFill>
          <a:latin typeface="Arial" panose="020B0604020202020204" pitchFamily="34" charset="0"/>
        </a:defRPr>
      </a:lvl3pPr>
      <a:lvl4pPr algn="l" rtl="0" fontAlgn="base">
        <a:spcBef>
          <a:spcPct val="0"/>
        </a:spcBef>
        <a:spcAft>
          <a:spcPct val="0"/>
        </a:spcAft>
        <a:defRPr sz="2800" b="1">
          <a:solidFill>
            <a:srgbClr val="920033"/>
          </a:solidFill>
          <a:latin typeface="Arial" panose="020B0604020202020204" pitchFamily="34" charset="0"/>
        </a:defRPr>
      </a:lvl4pPr>
      <a:lvl5pPr algn="l" rtl="0" fontAlgn="base">
        <a:spcBef>
          <a:spcPct val="0"/>
        </a:spcBef>
        <a:spcAft>
          <a:spcPct val="0"/>
        </a:spcAft>
        <a:defRPr sz="2800" b="1">
          <a:solidFill>
            <a:srgbClr val="920033"/>
          </a:solidFill>
          <a:latin typeface="Arial" panose="020B0604020202020204" pitchFamily="34" charset="0"/>
        </a:defRPr>
      </a:lvl5pPr>
      <a:lvl6pPr marL="457200" algn="l" rtl="0" fontAlgn="base">
        <a:spcBef>
          <a:spcPct val="0"/>
        </a:spcBef>
        <a:spcAft>
          <a:spcPct val="0"/>
        </a:spcAft>
        <a:defRPr sz="2800" b="1">
          <a:solidFill>
            <a:srgbClr val="920033"/>
          </a:solidFill>
          <a:latin typeface="Arial" panose="020B0604020202020204" pitchFamily="34" charset="0"/>
        </a:defRPr>
      </a:lvl6pPr>
      <a:lvl7pPr marL="914400" algn="l" rtl="0" fontAlgn="base">
        <a:spcBef>
          <a:spcPct val="0"/>
        </a:spcBef>
        <a:spcAft>
          <a:spcPct val="0"/>
        </a:spcAft>
        <a:defRPr sz="2800" b="1">
          <a:solidFill>
            <a:srgbClr val="920033"/>
          </a:solidFill>
          <a:latin typeface="Arial" panose="020B0604020202020204" pitchFamily="34" charset="0"/>
        </a:defRPr>
      </a:lvl7pPr>
      <a:lvl8pPr marL="1371600" algn="l" rtl="0" fontAlgn="base">
        <a:spcBef>
          <a:spcPct val="0"/>
        </a:spcBef>
        <a:spcAft>
          <a:spcPct val="0"/>
        </a:spcAft>
        <a:defRPr sz="2800" b="1">
          <a:solidFill>
            <a:srgbClr val="920033"/>
          </a:solidFill>
          <a:latin typeface="Arial" panose="020B0604020202020204" pitchFamily="34" charset="0"/>
        </a:defRPr>
      </a:lvl8pPr>
      <a:lvl9pPr marL="1828800" algn="l" rtl="0" fontAlgn="base">
        <a:spcBef>
          <a:spcPct val="0"/>
        </a:spcBef>
        <a:spcAft>
          <a:spcPct val="0"/>
        </a:spcAft>
        <a:defRPr sz="2800" b="1">
          <a:solidFill>
            <a:srgbClr val="920033"/>
          </a:solidFill>
          <a:latin typeface="Arial" panose="020B0604020202020204" pitchFamily="34" charset="0"/>
        </a:defRPr>
      </a:lvl9pPr>
    </p:titleStyle>
    <p:bodyStyle>
      <a:lvl1pPr marL="234950" indent="-234950" algn="l" rtl="0" fontAlgn="base">
        <a:spcBef>
          <a:spcPct val="20000"/>
        </a:spcBef>
        <a:spcAft>
          <a:spcPct val="0"/>
        </a:spcAft>
        <a:buClr>
          <a:srgbClr val="920033"/>
        </a:buClr>
        <a:buSzPct val="125000"/>
        <a:buFont typeface="Times" panose="02020603050405020304" pitchFamily="18" charset="0"/>
        <a:buChar char="•"/>
        <a:defRPr kern="1200">
          <a:solidFill>
            <a:schemeClr val="tx1"/>
          </a:solidFill>
          <a:latin typeface="+mn-lt"/>
          <a:ea typeface="+mn-ea"/>
          <a:cs typeface="+mn-cs"/>
        </a:defRPr>
      </a:lvl1pPr>
      <a:lvl2pPr marL="571500" indent="-231775" algn="l" rtl="0" fontAlgn="base">
        <a:spcBef>
          <a:spcPct val="10000"/>
        </a:spcBef>
        <a:spcAft>
          <a:spcPct val="0"/>
        </a:spcAft>
        <a:buClr>
          <a:schemeClr val="tx1"/>
        </a:buClr>
        <a:buFont typeface="Times" panose="02020603050405020304" pitchFamily="18" charset="0"/>
        <a:buChar char="•"/>
        <a:defRPr kern="1200">
          <a:solidFill>
            <a:schemeClr val="tx1"/>
          </a:solidFill>
          <a:latin typeface="+mn-lt"/>
          <a:ea typeface="+mn-ea"/>
          <a:cs typeface="+mn-cs"/>
        </a:defRPr>
      </a:lvl2pPr>
      <a:lvl3pPr marL="914400" indent="-222250" algn="l" rtl="0" fontAlgn="base">
        <a:spcBef>
          <a:spcPct val="20000"/>
        </a:spcBef>
        <a:spcAft>
          <a:spcPct val="0"/>
        </a:spcAft>
        <a:buClr>
          <a:schemeClr val="bg2"/>
        </a:buClr>
        <a:buFont typeface="Times" panose="02020603050405020304" pitchFamily="18" charset="0"/>
        <a:buChar char="•"/>
        <a:defRPr kern="1200">
          <a:solidFill>
            <a:schemeClr val="tx1"/>
          </a:solidFill>
          <a:latin typeface="+mn-lt"/>
          <a:ea typeface="+mn-ea"/>
          <a:cs typeface="+mn-cs"/>
        </a:defRPr>
      </a:lvl3pPr>
      <a:lvl4pPr marL="1254125" indent="-222250" algn="l" rtl="0" fontAlgn="base">
        <a:spcBef>
          <a:spcPct val="20000"/>
        </a:spcBef>
        <a:spcAft>
          <a:spcPct val="0"/>
        </a:spcAft>
        <a:buClr>
          <a:srgbClr val="6E6F73"/>
        </a:buClr>
        <a:buFont typeface="Times" panose="02020603050405020304" pitchFamily="18" charset="0"/>
        <a:buChar char="-"/>
        <a:defRPr sz="1600" kern="1200">
          <a:solidFill>
            <a:schemeClr val="tx1"/>
          </a:solidFill>
          <a:latin typeface="+mn-lt"/>
          <a:ea typeface="+mn-ea"/>
          <a:cs typeface="+mn-cs"/>
        </a:defRPr>
      </a:lvl4pPr>
      <a:lvl5pPr marL="1543050" indent="-174625" algn="l" rtl="0" fontAlgn="base">
        <a:spcBef>
          <a:spcPct val="20000"/>
        </a:spcBef>
        <a:spcAft>
          <a:spcPct val="0"/>
        </a:spcAft>
        <a:buClr>
          <a:srgbClr val="920033"/>
        </a:buClr>
        <a:buFont typeface="Times" panose="02020603050405020304" pitchFamily="18"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pn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41.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hyperlink" Target="http://upload.wikimedia.org/wikipedia/en/6/6e/Trilateration.svg" TargetMode="External"/><Relationship Id="rId5" Type="http://schemas.openxmlformats.org/officeDocument/2006/relationships/image" Target="../media/image42.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oleObject" Target="../embeddings/oleObject4.bin"/><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47.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54.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7.e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upload.wikimedia.org/wikipedia/en/6/6f/The_Weather_Channel_logo.png"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8.e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61.emf"/><Relationship Id="rId5" Type="http://schemas.openxmlformats.org/officeDocument/2006/relationships/oleObject" Target="../embeddings/oleObject11.bin"/><Relationship Id="rId4" Type="http://schemas.openxmlformats.org/officeDocument/2006/relationships/image" Target="../media/image62.wmf"/></Relationships>
</file>

<file path=ppt/slides/_rels/slide3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9.emf"/><Relationship Id="rId4"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8/8c/Standard_deviation_diagram.svg"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1.emf"/><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72.emf"/><Relationship Id="rId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emf"/><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emf"/><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emf"/><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emf"/><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em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emf"/><Relationship Id="rId27" Type="http://schemas.openxmlformats.org/officeDocument/2006/relationships/image" Target="../media/image32.png"/><Relationship Id="rId30"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E12F023-ABA3-4FA5-A702-05B96FAFA385}"/>
              </a:ext>
            </a:extLst>
          </p:cNvPr>
          <p:cNvSpPr>
            <a:spLocks noGrp="1" noChangeArrowheads="1"/>
          </p:cNvSpPr>
          <p:nvPr>
            <p:ph type="ctrTitle"/>
          </p:nvPr>
        </p:nvSpPr>
        <p:spPr>
          <a:xfrm>
            <a:off x="457200" y="3276600"/>
            <a:ext cx="8458200" cy="631825"/>
          </a:xfrm>
        </p:spPr>
        <p:txBody>
          <a:bodyPr/>
          <a:lstStyle/>
          <a:p>
            <a:r>
              <a:rPr lang="en-US" dirty="0"/>
              <a:t>Location Based Services for Mobiles: Technologies and Standards </a:t>
            </a:r>
            <a:endParaRPr lang="en-US" altLang="en-US" dirty="0"/>
          </a:p>
        </p:txBody>
      </p:sp>
      <p:sp>
        <p:nvSpPr>
          <p:cNvPr id="2051" name="Rectangle 3">
            <a:extLst>
              <a:ext uri="{FF2B5EF4-FFF2-40B4-BE49-F238E27FC236}">
                <a16:creationId xmlns:a16="http://schemas.microsoft.com/office/drawing/2014/main" id="{CD2E5EB1-F2B0-4A08-B623-90F35C952F25}"/>
              </a:ext>
            </a:extLst>
          </p:cNvPr>
          <p:cNvSpPr>
            <a:spLocks noGrp="1" noChangeArrowheads="1"/>
          </p:cNvSpPr>
          <p:nvPr>
            <p:ph type="subTitle" idx="1"/>
          </p:nvPr>
        </p:nvSpPr>
        <p:spPr/>
        <p:txBody>
          <a:bodyPr/>
          <a:lstStyle/>
          <a:p>
            <a:pPr algn="r">
              <a:lnSpc>
                <a:spcPct val="90000"/>
              </a:lnSpc>
            </a:pPr>
            <a:endParaRPr lang="en-US" altLang="en-US"/>
          </a:p>
          <a:p>
            <a:pPr algn="r">
              <a:lnSpc>
                <a:spcPct val="90000"/>
              </a:lnSpc>
            </a:pPr>
            <a:r>
              <a:rPr lang="en-US" altLang="en-US"/>
              <a:t>Shu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101722-FF31-4A00-9023-612B3A8E669A}"/>
              </a:ext>
            </a:extLst>
          </p:cNvPr>
          <p:cNvSpPr>
            <a:spLocks noGrp="1"/>
          </p:cNvSpPr>
          <p:nvPr>
            <p:ph type="sldNum" sz="quarter" idx="11"/>
          </p:nvPr>
        </p:nvSpPr>
        <p:spPr/>
        <p:txBody>
          <a:bodyPr/>
          <a:lstStyle/>
          <a:p>
            <a:fld id="{55F7B3C9-E22B-4E8F-9154-DC1BA87133DC}" type="slidenum">
              <a:rPr lang="en-US" altLang="en-US"/>
              <a:pPr/>
              <a:t>10</a:t>
            </a:fld>
            <a:endParaRPr lang="en-US" altLang="en-US"/>
          </a:p>
        </p:txBody>
      </p:sp>
      <p:sp>
        <p:nvSpPr>
          <p:cNvPr id="732162" name="Rectangle 2">
            <a:extLst>
              <a:ext uri="{FF2B5EF4-FFF2-40B4-BE49-F238E27FC236}">
                <a16:creationId xmlns:a16="http://schemas.microsoft.com/office/drawing/2014/main" id="{0F6539BE-EEAC-4AE2-839F-5134A2E29CBC}"/>
              </a:ext>
            </a:extLst>
          </p:cNvPr>
          <p:cNvSpPr>
            <a:spLocks noGrp="1" noChangeArrowheads="1"/>
          </p:cNvSpPr>
          <p:nvPr>
            <p:ph type="title"/>
          </p:nvPr>
        </p:nvSpPr>
        <p:spPr/>
        <p:txBody>
          <a:bodyPr/>
          <a:lstStyle/>
          <a:p>
            <a:r>
              <a:rPr lang="en-US" altLang="en-US"/>
              <a:t>Key Factors to LBS Success</a:t>
            </a:r>
          </a:p>
        </p:txBody>
      </p:sp>
      <p:sp>
        <p:nvSpPr>
          <p:cNvPr id="732163" name="Rectangle 3">
            <a:extLst>
              <a:ext uri="{FF2B5EF4-FFF2-40B4-BE49-F238E27FC236}">
                <a16:creationId xmlns:a16="http://schemas.microsoft.com/office/drawing/2014/main" id="{A302069A-0D24-471B-A7FA-4964E873B2D9}"/>
              </a:ext>
            </a:extLst>
          </p:cNvPr>
          <p:cNvSpPr>
            <a:spLocks noGrp="1" noChangeArrowheads="1"/>
          </p:cNvSpPr>
          <p:nvPr>
            <p:ph type="body" idx="1"/>
          </p:nvPr>
        </p:nvSpPr>
        <p:spPr/>
        <p:txBody>
          <a:bodyPr/>
          <a:lstStyle/>
          <a:p>
            <a:pPr marL="342900" indent="-342900">
              <a:lnSpc>
                <a:spcPct val="90000"/>
              </a:lnSpc>
            </a:pPr>
            <a:r>
              <a:rPr lang="en-US" altLang="en-US" sz="2000" b="1"/>
              <a:t>Compelling applications</a:t>
            </a:r>
          </a:p>
          <a:p>
            <a:pPr marL="682625" lvl="1" indent="-342900">
              <a:lnSpc>
                <a:spcPct val="90000"/>
              </a:lnSpc>
            </a:pPr>
            <a:r>
              <a:rPr lang="en-US" altLang="en-US" sz="2000"/>
              <a:t>Valuable to consumers or businesses</a:t>
            </a:r>
          </a:p>
          <a:p>
            <a:pPr marL="682625" lvl="1" indent="-342900">
              <a:lnSpc>
                <a:spcPct val="90000"/>
              </a:lnSpc>
            </a:pPr>
            <a:r>
              <a:rPr lang="en-US" altLang="en-US" sz="2000"/>
              <a:t>Easy and intuitive to use</a:t>
            </a:r>
          </a:p>
          <a:p>
            <a:pPr marL="682625" lvl="1" indent="-342900">
              <a:lnSpc>
                <a:spcPct val="90000"/>
              </a:lnSpc>
            </a:pPr>
            <a:r>
              <a:rPr lang="en-US" altLang="en-US" sz="2000"/>
              <a:t>Good return on the investment.</a:t>
            </a:r>
          </a:p>
          <a:p>
            <a:pPr marL="342900" indent="-342900">
              <a:lnSpc>
                <a:spcPct val="90000"/>
              </a:lnSpc>
            </a:pPr>
            <a:r>
              <a:rPr lang="en-US" altLang="en-US" sz="2000" b="1"/>
              <a:t>Handset availability</a:t>
            </a:r>
          </a:p>
          <a:p>
            <a:pPr marL="682625" lvl="1" indent="-342900">
              <a:lnSpc>
                <a:spcPct val="90000"/>
              </a:lnSpc>
            </a:pPr>
            <a:r>
              <a:rPr lang="en-US" altLang="en-US" sz="2000"/>
              <a:t>Wide range of LBS-capable handsets</a:t>
            </a:r>
          </a:p>
          <a:p>
            <a:pPr marL="342900" indent="-342900">
              <a:lnSpc>
                <a:spcPct val="90000"/>
              </a:lnSpc>
            </a:pPr>
            <a:r>
              <a:rPr lang="en-US" altLang="en-US" sz="2000" b="1"/>
              <a:t>Internet-friendly</a:t>
            </a:r>
          </a:p>
          <a:p>
            <a:pPr marL="682625" lvl="1" indent="-342900">
              <a:lnSpc>
                <a:spcPct val="90000"/>
              </a:lnSpc>
            </a:pPr>
            <a:r>
              <a:rPr lang="en-US" altLang="en-US" sz="2000"/>
              <a:t>IP-based user plane standards.</a:t>
            </a:r>
          </a:p>
          <a:p>
            <a:pPr marL="342900" indent="-342900">
              <a:lnSpc>
                <a:spcPct val="90000"/>
              </a:lnSpc>
            </a:pPr>
            <a:r>
              <a:rPr lang="en-US" altLang="en-US" sz="2000" b="1"/>
              <a:t>Good business model</a:t>
            </a:r>
          </a:p>
          <a:p>
            <a:pPr marL="682625" lvl="1" indent="-342900">
              <a:lnSpc>
                <a:spcPct val="90000"/>
              </a:lnSpc>
            </a:pPr>
            <a:r>
              <a:rPr lang="en-US" altLang="ko-KR" sz="2000">
                <a:ea typeface="Gulim" panose="020B0600000101010101" pitchFamily="34" charset="-127"/>
              </a:rPr>
              <a:t>Customer</a:t>
            </a:r>
            <a:r>
              <a:rPr lang="en-US" altLang="en-US" sz="2000"/>
              <a:t> segmentation is important</a:t>
            </a:r>
          </a:p>
          <a:p>
            <a:pPr marL="682625" lvl="1" indent="-342900">
              <a:lnSpc>
                <a:spcPct val="90000"/>
              </a:lnSpc>
            </a:pPr>
            <a:r>
              <a:rPr lang="en-US" altLang="en-US" sz="2000"/>
              <a:t>Adopt applications from 3</a:t>
            </a:r>
            <a:r>
              <a:rPr lang="en-US" altLang="en-US" sz="2000" baseline="30000"/>
              <a:t>rd</a:t>
            </a:r>
            <a:r>
              <a:rPr lang="en-US" altLang="en-US" sz="2000"/>
              <a:t> parties.</a:t>
            </a:r>
          </a:p>
          <a:p>
            <a:pPr marL="682625" lvl="1" indent="-342900">
              <a:lnSpc>
                <a:spcPct val="90000"/>
              </a:lnSpc>
            </a:pPr>
            <a:r>
              <a:rPr lang="en-US" altLang="en-US" sz="2000"/>
              <a:t>Help operators increase revenue.</a:t>
            </a:r>
          </a:p>
          <a:p>
            <a:pPr marL="342900" indent="-342900">
              <a:lnSpc>
                <a:spcPct val="90000"/>
              </a:lnSpc>
            </a:pPr>
            <a:r>
              <a:rPr lang="en-US" altLang="en-US" sz="2000" b="1"/>
              <a:t>User awareness and promotion</a:t>
            </a:r>
          </a:p>
          <a:p>
            <a:pPr marL="682625" lvl="1" indent="-342900">
              <a:lnSpc>
                <a:spcPct val="90000"/>
              </a:lnSpc>
            </a:pPr>
            <a:r>
              <a:rPr lang="en-US" altLang="en-US" sz="2000"/>
              <a:t>Security and privacy concerns</a:t>
            </a:r>
          </a:p>
          <a:p>
            <a:pPr marL="342900" indent="-342900">
              <a:lnSpc>
                <a:spcPct val="90000"/>
              </a:lnSpc>
            </a:pPr>
            <a:endParaRPr lang="en-US"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51DF8A-0593-4B8C-A4BB-62FB6C86A4D8}"/>
              </a:ext>
            </a:extLst>
          </p:cNvPr>
          <p:cNvSpPr>
            <a:spLocks noGrp="1"/>
          </p:cNvSpPr>
          <p:nvPr>
            <p:ph type="sldNum" sz="quarter" idx="11"/>
          </p:nvPr>
        </p:nvSpPr>
        <p:spPr/>
        <p:txBody>
          <a:bodyPr/>
          <a:lstStyle/>
          <a:p>
            <a:fld id="{85E21042-9A78-46CD-A74B-4A6E1C82B9A0}" type="slidenum">
              <a:rPr lang="en-US" altLang="en-US"/>
              <a:pPr/>
              <a:t>11</a:t>
            </a:fld>
            <a:endParaRPr lang="en-US" altLang="en-US"/>
          </a:p>
        </p:txBody>
      </p:sp>
      <p:sp>
        <p:nvSpPr>
          <p:cNvPr id="738306" name="Rectangle 2">
            <a:extLst>
              <a:ext uri="{FF2B5EF4-FFF2-40B4-BE49-F238E27FC236}">
                <a16:creationId xmlns:a16="http://schemas.microsoft.com/office/drawing/2014/main" id="{D1AF2001-8C51-4AD8-9D52-97E5284E2039}"/>
              </a:ext>
            </a:extLst>
          </p:cNvPr>
          <p:cNvSpPr>
            <a:spLocks noGrp="1" noChangeArrowheads="1"/>
          </p:cNvSpPr>
          <p:nvPr>
            <p:ph type="title"/>
          </p:nvPr>
        </p:nvSpPr>
        <p:spPr/>
        <p:txBody>
          <a:bodyPr/>
          <a:lstStyle/>
          <a:p>
            <a:r>
              <a:rPr lang="en-US" altLang="en-US"/>
              <a:t>The US Wireless Enhanced 911</a:t>
            </a:r>
          </a:p>
        </p:txBody>
      </p:sp>
      <p:sp>
        <p:nvSpPr>
          <p:cNvPr id="738307" name="Rectangle 3">
            <a:extLst>
              <a:ext uri="{FF2B5EF4-FFF2-40B4-BE49-F238E27FC236}">
                <a16:creationId xmlns:a16="http://schemas.microsoft.com/office/drawing/2014/main" id="{C1B4B2E8-E947-40CE-A412-DC5ED1C76309}"/>
              </a:ext>
            </a:extLst>
          </p:cNvPr>
          <p:cNvSpPr>
            <a:spLocks noGrp="1" noChangeArrowheads="1"/>
          </p:cNvSpPr>
          <p:nvPr>
            <p:ph type="body" idx="1"/>
          </p:nvPr>
        </p:nvSpPr>
        <p:spPr>
          <a:xfrm>
            <a:off x="304800" y="1371600"/>
            <a:ext cx="8534400" cy="5257800"/>
          </a:xfrm>
        </p:spPr>
        <p:txBody>
          <a:bodyPr/>
          <a:lstStyle/>
          <a:p>
            <a:r>
              <a:rPr lang="en-US" altLang="en-US">
                <a:ea typeface="Gulim" panose="020B0600000101010101" pitchFamily="34" charset="-127"/>
              </a:rPr>
              <a:t>The FCC Wireless Enhanced 911</a:t>
            </a:r>
          </a:p>
          <a:p>
            <a:pPr lvl="1"/>
            <a:r>
              <a:rPr lang="en-US" altLang="en-US" b="1">
                <a:ea typeface="Gulim" panose="020B0600000101010101" pitchFamily="34" charset="-127"/>
              </a:rPr>
              <a:t>Phase I:</a:t>
            </a:r>
            <a:r>
              <a:rPr lang="en-US" altLang="en-US">
                <a:ea typeface="Gulim" panose="020B0600000101010101" pitchFamily="34" charset="-127"/>
              </a:rPr>
              <a:t> Within six months after a request by a PSAP, the carrier shall provide the telephone number and the cell site location for this 911 call.</a:t>
            </a:r>
          </a:p>
          <a:p>
            <a:pPr lvl="1"/>
            <a:r>
              <a:rPr lang="en-US" altLang="en-US" b="1">
                <a:ea typeface="Gulim" panose="020B0600000101010101" pitchFamily="34" charset="-127"/>
              </a:rPr>
              <a:t>Phase II: </a:t>
            </a:r>
            <a:r>
              <a:rPr lang="en-US" altLang="en-US">
                <a:ea typeface="Gulim" panose="020B0600000101010101" pitchFamily="34" charset="-127"/>
              </a:rPr>
              <a:t>Within six months of a request by a PSAP, more precise location information, such as the latitude and longitude of the caller, shall be provided. </a:t>
            </a:r>
          </a:p>
          <a:p>
            <a:pPr lvl="2">
              <a:spcBef>
                <a:spcPct val="10000"/>
              </a:spcBef>
              <a:buClr>
                <a:schemeClr val="tx1"/>
              </a:buClr>
              <a:buFont typeface="Wingdings" panose="05000000000000000000" pitchFamily="2" charset="2"/>
              <a:buChar char="q"/>
            </a:pPr>
            <a:r>
              <a:rPr lang="en-US" altLang="en-US">
                <a:ea typeface="Gulim" panose="020B0600000101010101" pitchFamily="34" charset="-127"/>
              </a:rPr>
              <a:t>Network-based solutions, 100 meters for 67%; 300 meters for 95%.</a:t>
            </a:r>
          </a:p>
          <a:p>
            <a:pPr lvl="2">
              <a:spcBef>
                <a:spcPct val="10000"/>
              </a:spcBef>
              <a:buClr>
                <a:schemeClr val="tx1"/>
              </a:buClr>
              <a:buFont typeface="Wingdings" panose="05000000000000000000" pitchFamily="2" charset="2"/>
              <a:buChar char="q"/>
            </a:pPr>
            <a:r>
              <a:rPr lang="en-US" altLang="en-US">
                <a:ea typeface="Gulim" panose="020B0600000101010101" pitchFamily="34" charset="-127"/>
              </a:rPr>
              <a:t>Handset-assisted solutions, 50 meters for 67%; 150 meters for 95%. </a:t>
            </a:r>
          </a:p>
          <a:p>
            <a:pPr lvl="2"/>
            <a:r>
              <a:rPr lang="en-US" altLang="en-US">
                <a:ea typeface="Gulim" panose="020B0600000101010101" pitchFamily="34" charset="-127"/>
              </a:rPr>
              <a:t>By September 11, 2012, even more precise location information shall be provided. It requires wireless operators to average their compliance over each local region instead.</a:t>
            </a:r>
          </a:p>
          <a:p>
            <a:r>
              <a:rPr lang="en-US" altLang="en-US">
                <a:ea typeface="Gulim" panose="020B0600000101010101" pitchFamily="34" charset="-127"/>
              </a:rPr>
              <a:t>The DOT NG 911 Initiative</a:t>
            </a:r>
          </a:p>
          <a:p>
            <a:pPr lvl="1"/>
            <a:r>
              <a:rPr lang="en-US" altLang="en-US"/>
              <a:t>The NG 911 Initiative is a R&amp;D project to help establish a digital, IP-based foundation for the delivery of multimedia 911 "calls.“</a:t>
            </a:r>
          </a:p>
          <a:p>
            <a:pPr lvl="1"/>
            <a:r>
              <a:rPr lang="en-US" altLang="en-US"/>
              <a:t>The NG 911 initiative will establish the foundation for public emergency communications services in a wireless mobile society.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EF8B6A3B-0BB5-4700-B462-704DED7B5088}"/>
              </a:ext>
            </a:extLst>
          </p:cNvPr>
          <p:cNvSpPr>
            <a:spLocks noGrp="1"/>
          </p:cNvSpPr>
          <p:nvPr>
            <p:ph type="sldNum" sz="quarter" idx="11"/>
          </p:nvPr>
        </p:nvSpPr>
        <p:spPr/>
        <p:txBody>
          <a:bodyPr/>
          <a:lstStyle/>
          <a:p>
            <a:fld id="{DDF38579-2DBF-4303-B7F9-F3F40238E0B9}" type="slidenum">
              <a:rPr lang="en-US" altLang="en-US"/>
              <a:pPr/>
              <a:t>12</a:t>
            </a:fld>
            <a:endParaRPr lang="en-US" altLang="en-US"/>
          </a:p>
        </p:txBody>
      </p:sp>
      <p:sp>
        <p:nvSpPr>
          <p:cNvPr id="740354" name="Rectangle 2">
            <a:extLst>
              <a:ext uri="{FF2B5EF4-FFF2-40B4-BE49-F238E27FC236}">
                <a16:creationId xmlns:a16="http://schemas.microsoft.com/office/drawing/2014/main" id="{5B135CD5-5A5E-428D-989C-6C6C535D9D1C}"/>
              </a:ext>
            </a:extLst>
          </p:cNvPr>
          <p:cNvSpPr>
            <a:spLocks noGrp="1" noChangeArrowheads="1"/>
          </p:cNvSpPr>
          <p:nvPr>
            <p:ph type="title"/>
          </p:nvPr>
        </p:nvSpPr>
        <p:spPr/>
        <p:txBody>
          <a:bodyPr/>
          <a:lstStyle/>
          <a:p>
            <a:r>
              <a:rPr lang="en-US" altLang="ko-KR">
                <a:ea typeface="Gulim" panose="020B0600000101010101" pitchFamily="34" charset="-127"/>
              </a:rPr>
              <a:t>LBS Standardization</a:t>
            </a:r>
            <a:endParaRPr lang="en-US" altLang="en-US"/>
          </a:p>
        </p:txBody>
      </p:sp>
      <p:sp>
        <p:nvSpPr>
          <p:cNvPr id="740355" name="Rectangle 3">
            <a:extLst>
              <a:ext uri="{FF2B5EF4-FFF2-40B4-BE49-F238E27FC236}">
                <a16:creationId xmlns:a16="http://schemas.microsoft.com/office/drawing/2014/main" id="{AAEFC609-CB84-4E1C-9B67-B0FAC83C23D2}"/>
              </a:ext>
            </a:extLst>
          </p:cNvPr>
          <p:cNvSpPr>
            <a:spLocks noGrp="1" noChangeArrowheads="1"/>
          </p:cNvSpPr>
          <p:nvPr>
            <p:ph type="body" idx="1"/>
          </p:nvPr>
        </p:nvSpPr>
        <p:spPr>
          <a:xfrm>
            <a:off x="457200" y="1219200"/>
            <a:ext cx="8382000" cy="4191000"/>
          </a:xfrm>
        </p:spPr>
        <p:txBody>
          <a:bodyPr/>
          <a:lstStyle/>
          <a:p>
            <a:pPr>
              <a:lnSpc>
                <a:spcPct val="90000"/>
              </a:lnSpc>
            </a:pPr>
            <a:r>
              <a:rPr lang="en-US" altLang="ko-KR" b="1">
                <a:ea typeface="Gulim" panose="020B0600000101010101" pitchFamily="34" charset="-127"/>
              </a:rPr>
              <a:t>3GPP and 3GPP2 (3</a:t>
            </a:r>
            <a:r>
              <a:rPr lang="en-US" altLang="ko-KR" b="1" baseline="30000">
                <a:ea typeface="Gulim" panose="020B0600000101010101" pitchFamily="34" charset="-127"/>
              </a:rPr>
              <a:t>rd</a:t>
            </a:r>
            <a:r>
              <a:rPr lang="en-US" altLang="ko-KR" b="1">
                <a:ea typeface="Gulim" panose="020B0600000101010101" pitchFamily="34" charset="-127"/>
              </a:rPr>
              <a:t> Generation Partnership Project)</a:t>
            </a:r>
          </a:p>
          <a:p>
            <a:pPr lvl="1">
              <a:lnSpc>
                <a:spcPct val="90000"/>
              </a:lnSpc>
            </a:pPr>
            <a:r>
              <a:rPr lang="en-US" altLang="en-US"/>
              <a:t>Telecommunication industry collaborations to make 3G mobile phone system specifications within the scope of ITU.</a:t>
            </a:r>
            <a:endParaRPr lang="en-US" altLang="ko-KR">
              <a:ea typeface="Gulim" panose="020B0600000101010101" pitchFamily="34" charset="-127"/>
            </a:endParaRPr>
          </a:p>
          <a:p>
            <a:pPr lvl="1">
              <a:lnSpc>
                <a:spcPct val="90000"/>
              </a:lnSpc>
            </a:pPr>
            <a:r>
              <a:rPr lang="en-US" altLang="ko-KR">
                <a:ea typeface="Gulim" panose="020B0600000101010101" pitchFamily="34" charset="-127"/>
              </a:rPr>
              <a:t>Interest in positioning technologies in cellular networks and related location services.</a:t>
            </a:r>
          </a:p>
          <a:p>
            <a:pPr>
              <a:lnSpc>
                <a:spcPct val="90000"/>
              </a:lnSpc>
            </a:pPr>
            <a:r>
              <a:rPr lang="en-US" altLang="ko-KR" b="1">
                <a:ea typeface="Gulim" panose="020B0600000101010101" pitchFamily="34" charset="-127"/>
              </a:rPr>
              <a:t>OMA (Open Mobile Alliance)</a:t>
            </a:r>
          </a:p>
          <a:p>
            <a:pPr lvl="1">
              <a:lnSpc>
                <a:spcPct val="90000"/>
              </a:lnSpc>
            </a:pPr>
            <a:r>
              <a:rPr lang="en-US" altLang="ko-KR">
                <a:ea typeface="Gulim" panose="020B0600000101010101" pitchFamily="34" charset="-127"/>
              </a:rPr>
              <a:t>A standards organization for delivering open technical specifications for application level and service frameworks.</a:t>
            </a:r>
          </a:p>
          <a:p>
            <a:pPr lvl="1">
              <a:lnSpc>
                <a:spcPct val="90000"/>
              </a:lnSpc>
            </a:pPr>
            <a:r>
              <a:rPr lang="en-US" altLang="ko-KR">
                <a:ea typeface="Gulim" panose="020B0600000101010101" pitchFamily="34" charset="-127"/>
              </a:rPr>
              <a:t>Provide protocols and interfaces that enable the exchange of location data between different networks.</a:t>
            </a:r>
          </a:p>
          <a:p>
            <a:pPr>
              <a:lnSpc>
                <a:spcPct val="90000"/>
              </a:lnSpc>
            </a:pPr>
            <a:r>
              <a:rPr lang="en-US" altLang="ko-KR" b="1">
                <a:ea typeface="Gulim" panose="020B0600000101010101" pitchFamily="34" charset="-127"/>
              </a:rPr>
              <a:t>IETF (Internet Engineering Task Force)</a:t>
            </a:r>
          </a:p>
          <a:p>
            <a:pPr lvl="1">
              <a:lnSpc>
                <a:spcPct val="90000"/>
              </a:lnSpc>
            </a:pPr>
            <a:r>
              <a:rPr lang="en-US" altLang="ko-KR">
                <a:ea typeface="Gulim" panose="020B0600000101010101" pitchFamily="34" charset="-127"/>
              </a:rPr>
              <a:t>An open standards organization </a:t>
            </a:r>
            <a:r>
              <a:rPr lang="en-US" altLang="en-US"/>
              <a:t>develops and promotes Internet standards.</a:t>
            </a:r>
          </a:p>
          <a:p>
            <a:pPr lvl="1">
              <a:lnSpc>
                <a:spcPct val="90000"/>
              </a:lnSpc>
            </a:pPr>
            <a:r>
              <a:rPr lang="en-US" altLang="ko-KR">
                <a:ea typeface="Gulim" panose="020B0600000101010101" pitchFamily="34" charset="-127"/>
              </a:rPr>
              <a:t>Specify protocols for integrating location data with Internet or Web-based applications. </a:t>
            </a:r>
          </a:p>
        </p:txBody>
      </p:sp>
      <p:grpSp>
        <p:nvGrpSpPr>
          <p:cNvPr id="740356" name="Group 4">
            <a:extLst>
              <a:ext uri="{FF2B5EF4-FFF2-40B4-BE49-F238E27FC236}">
                <a16:creationId xmlns:a16="http://schemas.microsoft.com/office/drawing/2014/main" id="{51ACDD58-534D-4F5A-906A-E6988656AA02}"/>
              </a:ext>
            </a:extLst>
          </p:cNvPr>
          <p:cNvGrpSpPr>
            <a:grpSpLocks/>
          </p:cNvGrpSpPr>
          <p:nvPr/>
        </p:nvGrpSpPr>
        <p:grpSpPr bwMode="auto">
          <a:xfrm>
            <a:off x="609600" y="5407025"/>
            <a:ext cx="8086725" cy="811213"/>
            <a:chOff x="330" y="3406"/>
            <a:chExt cx="5094" cy="511"/>
          </a:xfrm>
        </p:grpSpPr>
        <p:pic>
          <p:nvPicPr>
            <p:cNvPr id="740357" name="Picture 5" descr="oma_logo">
              <a:extLst>
                <a:ext uri="{FF2B5EF4-FFF2-40B4-BE49-F238E27FC236}">
                  <a16:creationId xmlns:a16="http://schemas.microsoft.com/office/drawing/2014/main" id="{AF6BF82D-F3A8-439F-A24A-C614D6A81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3456"/>
              <a:ext cx="1248" cy="390"/>
            </a:xfrm>
            <a:prstGeom prst="rect">
              <a:avLst/>
            </a:prstGeom>
            <a:noFill/>
            <a:extLst>
              <a:ext uri="{909E8E84-426E-40DD-AFC4-6F175D3DCCD1}">
                <a14:hiddenFill xmlns:a14="http://schemas.microsoft.com/office/drawing/2010/main">
                  <a:solidFill>
                    <a:srgbClr val="FFFFFF"/>
                  </a:solidFill>
                </a14:hiddenFill>
              </a:ext>
            </a:extLst>
          </p:spPr>
        </p:pic>
        <p:pic>
          <p:nvPicPr>
            <p:cNvPr id="740358" name="Picture 6" descr="3gpp">
              <a:extLst>
                <a:ext uri="{FF2B5EF4-FFF2-40B4-BE49-F238E27FC236}">
                  <a16:creationId xmlns:a16="http://schemas.microsoft.com/office/drawing/2014/main" id="{9802CEB6-D505-4539-868F-375C66DF3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 y="3406"/>
              <a:ext cx="870" cy="482"/>
            </a:xfrm>
            <a:prstGeom prst="rect">
              <a:avLst/>
            </a:prstGeom>
            <a:noFill/>
            <a:extLst>
              <a:ext uri="{909E8E84-426E-40DD-AFC4-6F175D3DCCD1}">
                <a14:hiddenFill xmlns:a14="http://schemas.microsoft.com/office/drawing/2010/main">
                  <a:solidFill>
                    <a:srgbClr val="FFFFFF"/>
                  </a:solidFill>
                </a14:hiddenFill>
              </a:ext>
            </a:extLst>
          </p:spPr>
        </p:pic>
        <p:pic>
          <p:nvPicPr>
            <p:cNvPr id="740359" name="Picture 7" descr="ietflogo2f">
              <a:extLst>
                <a:ext uri="{FF2B5EF4-FFF2-40B4-BE49-F238E27FC236}">
                  <a16:creationId xmlns:a16="http://schemas.microsoft.com/office/drawing/2014/main" id="{0EF2670A-BEB6-4C3B-B4C5-87ECF79FC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 y="3408"/>
              <a:ext cx="960" cy="509"/>
            </a:xfrm>
            <a:prstGeom prst="rect">
              <a:avLst/>
            </a:prstGeom>
            <a:noFill/>
            <a:extLst>
              <a:ext uri="{909E8E84-426E-40DD-AFC4-6F175D3DCCD1}">
                <a14:hiddenFill xmlns:a14="http://schemas.microsoft.com/office/drawing/2010/main">
                  <a:solidFill>
                    <a:srgbClr val="FFFFFF"/>
                  </a:solidFill>
                </a14:hiddenFill>
              </a:ext>
            </a:extLst>
          </p:spPr>
        </p:pic>
        <p:pic>
          <p:nvPicPr>
            <p:cNvPr id="740360" name="Picture 8">
              <a:extLst>
                <a:ext uri="{FF2B5EF4-FFF2-40B4-BE49-F238E27FC236}">
                  <a16:creationId xmlns:a16="http://schemas.microsoft.com/office/drawing/2014/main" id="{37EA5B3A-D233-4993-ACF8-6E30E8E9101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344" y="3408"/>
              <a:ext cx="1584"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11FC58-D518-45B4-9477-C0273915C53C}"/>
              </a:ext>
            </a:extLst>
          </p:cNvPr>
          <p:cNvSpPr>
            <a:spLocks noGrp="1"/>
          </p:cNvSpPr>
          <p:nvPr>
            <p:ph type="sldNum" sz="quarter" idx="11"/>
          </p:nvPr>
        </p:nvSpPr>
        <p:spPr/>
        <p:txBody>
          <a:bodyPr/>
          <a:lstStyle/>
          <a:p>
            <a:fld id="{E4FDF96D-40CC-451B-AD34-37D00475530F}" type="slidenum">
              <a:rPr lang="en-US" altLang="en-US"/>
              <a:pPr/>
              <a:t>13</a:t>
            </a:fld>
            <a:endParaRPr lang="en-US" altLang="en-US"/>
          </a:p>
        </p:txBody>
      </p:sp>
      <p:sp>
        <p:nvSpPr>
          <p:cNvPr id="742402" name="Rectangle 2">
            <a:extLst>
              <a:ext uri="{FF2B5EF4-FFF2-40B4-BE49-F238E27FC236}">
                <a16:creationId xmlns:a16="http://schemas.microsoft.com/office/drawing/2014/main" id="{77C87E49-15D1-44C2-9E60-BC70937C5CBA}"/>
              </a:ext>
            </a:extLst>
          </p:cNvPr>
          <p:cNvSpPr>
            <a:spLocks noGrp="1" noChangeArrowheads="1"/>
          </p:cNvSpPr>
          <p:nvPr>
            <p:ph type="title"/>
          </p:nvPr>
        </p:nvSpPr>
        <p:spPr/>
        <p:txBody>
          <a:bodyPr/>
          <a:lstStyle/>
          <a:p>
            <a:r>
              <a:rPr lang="en-US" altLang="en-US"/>
              <a:t>Acronyms</a:t>
            </a:r>
          </a:p>
        </p:txBody>
      </p:sp>
      <p:sp>
        <p:nvSpPr>
          <p:cNvPr id="742403" name="Rectangle 3">
            <a:extLst>
              <a:ext uri="{FF2B5EF4-FFF2-40B4-BE49-F238E27FC236}">
                <a16:creationId xmlns:a16="http://schemas.microsoft.com/office/drawing/2014/main" id="{812E52E9-7869-4FA7-BCA6-061F771B025D}"/>
              </a:ext>
            </a:extLst>
          </p:cNvPr>
          <p:cNvSpPr>
            <a:spLocks noGrp="1" noChangeArrowheads="1"/>
          </p:cNvSpPr>
          <p:nvPr>
            <p:ph type="body" sz="half" idx="1"/>
          </p:nvPr>
        </p:nvSpPr>
        <p:spPr>
          <a:noFill/>
          <a:ln w="25400">
            <a:solidFill>
              <a:schemeClr val="tx1"/>
            </a:solidFill>
            <a:miter lim="800000"/>
            <a:headEnd/>
            <a:tailEnd/>
          </a:ln>
        </p:spPr>
        <p:txBody>
          <a:bodyPr/>
          <a:lstStyle/>
          <a:p>
            <a:pPr marL="0" indent="0">
              <a:lnSpc>
                <a:spcPct val="90000"/>
              </a:lnSpc>
            </a:pPr>
            <a:r>
              <a:rPr lang="en-US" altLang="en-US" sz="1600"/>
              <a:t> 3G – The Third Generation</a:t>
            </a:r>
          </a:p>
          <a:p>
            <a:pPr marL="0" indent="0">
              <a:lnSpc>
                <a:spcPct val="90000"/>
              </a:lnSpc>
            </a:pPr>
            <a:r>
              <a:rPr lang="en-US" altLang="en-US" sz="1600"/>
              <a:t> 3GPP – The 3</a:t>
            </a:r>
            <a:r>
              <a:rPr lang="en-US" altLang="en-US" sz="1600" baseline="30000"/>
              <a:t>rd</a:t>
            </a:r>
            <a:r>
              <a:rPr lang="en-US" altLang="en-US" sz="1600"/>
              <a:t> Generation Partnership Project</a:t>
            </a:r>
          </a:p>
          <a:p>
            <a:pPr marL="0" indent="0">
              <a:lnSpc>
                <a:spcPct val="90000"/>
              </a:lnSpc>
            </a:pPr>
            <a:r>
              <a:rPr lang="en-US" altLang="en-US" sz="1600"/>
              <a:t> 3GPP2 – The 3</a:t>
            </a:r>
            <a:r>
              <a:rPr lang="en-US" altLang="en-US" sz="1600" baseline="30000"/>
              <a:t>rd</a:t>
            </a:r>
            <a:r>
              <a:rPr lang="en-US" altLang="en-US" sz="1600"/>
              <a:t> Generation Partnership Project 2</a:t>
            </a:r>
          </a:p>
          <a:p>
            <a:pPr marL="0" indent="0">
              <a:lnSpc>
                <a:spcPct val="90000"/>
              </a:lnSpc>
            </a:pPr>
            <a:r>
              <a:rPr lang="en-US" altLang="en-US" sz="1600"/>
              <a:t> ALI – Automatic Location Identification</a:t>
            </a:r>
          </a:p>
          <a:p>
            <a:pPr marL="0" indent="0">
              <a:lnSpc>
                <a:spcPct val="90000"/>
              </a:lnSpc>
            </a:pPr>
            <a:r>
              <a:rPr lang="en-US" altLang="en-US" sz="1600"/>
              <a:t> CDMA – Code Division Multiple Access</a:t>
            </a:r>
          </a:p>
          <a:p>
            <a:pPr marL="0" indent="0">
              <a:lnSpc>
                <a:spcPct val="90000"/>
              </a:lnSpc>
            </a:pPr>
            <a:r>
              <a:rPr lang="en-US" altLang="en-US" sz="1600"/>
              <a:t> CGALIES - the Coordination Group on Access to Location Information for Emergency Services</a:t>
            </a:r>
          </a:p>
          <a:p>
            <a:pPr marL="0" indent="0">
              <a:lnSpc>
                <a:spcPct val="90000"/>
              </a:lnSpc>
            </a:pPr>
            <a:r>
              <a:rPr lang="en-US" altLang="en-US" sz="1600"/>
              <a:t> EMS – Emergency Medical Services</a:t>
            </a:r>
          </a:p>
          <a:p>
            <a:pPr marL="0" indent="0">
              <a:lnSpc>
                <a:spcPct val="90000"/>
              </a:lnSpc>
            </a:pPr>
            <a:r>
              <a:rPr lang="en-US" altLang="en-US" sz="1600"/>
              <a:t> EMTEL – Emergency Telecommunications</a:t>
            </a:r>
          </a:p>
          <a:p>
            <a:pPr marL="0" indent="0">
              <a:lnSpc>
                <a:spcPct val="90000"/>
              </a:lnSpc>
            </a:pPr>
            <a:r>
              <a:rPr lang="en-US" altLang="en-US" sz="1600"/>
              <a:t> ETSI – The European Telecommunications Standards Institute</a:t>
            </a:r>
          </a:p>
          <a:p>
            <a:pPr marL="0" indent="0">
              <a:lnSpc>
                <a:spcPct val="90000"/>
              </a:lnSpc>
            </a:pPr>
            <a:r>
              <a:rPr lang="en-US" altLang="en-US" sz="1600"/>
              <a:t> GSMA – The GSM Association</a:t>
            </a:r>
          </a:p>
          <a:p>
            <a:pPr marL="0" indent="0">
              <a:lnSpc>
                <a:spcPct val="90000"/>
              </a:lnSpc>
            </a:pPr>
            <a:r>
              <a:rPr lang="en-US" altLang="en-US" sz="1600"/>
              <a:t> GPS – Global Positioning System</a:t>
            </a:r>
          </a:p>
        </p:txBody>
      </p:sp>
      <p:sp>
        <p:nvSpPr>
          <p:cNvPr id="742404" name="Rectangle 4">
            <a:extLst>
              <a:ext uri="{FF2B5EF4-FFF2-40B4-BE49-F238E27FC236}">
                <a16:creationId xmlns:a16="http://schemas.microsoft.com/office/drawing/2014/main" id="{BAE5206D-78FF-465B-98D0-5CA0D181C6BA}"/>
              </a:ext>
            </a:extLst>
          </p:cNvPr>
          <p:cNvSpPr>
            <a:spLocks noGrp="1" noChangeArrowheads="1"/>
          </p:cNvSpPr>
          <p:nvPr>
            <p:ph type="body" sz="half" idx="2"/>
          </p:nvPr>
        </p:nvSpPr>
        <p:spPr>
          <a:noFill/>
          <a:ln w="25400">
            <a:solidFill>
              <a:schemeClr val="tx1"/>
            </a:solidFill>
            <a:miter lim="800000"/>
            <a:headEnd/>
            <a:tailEnd/>
          </a:ln>
        </p:spPr>
        <p:txBody>
          <a:bodyPr/>
          <a:lstStyle/>
          <a:p>
            <a:pPr marL="0" indent="0">
              <a:lnSpc>
                <a:spcPct val="90000"/>
              </a:lnSpc>
            </a:pPr>
            <a:r>
              <a:rPr lang="en-US" altLang="en-US" sz="1600"/>
              <a:t> IETF – Internet Engineering Task Force</a:t>
            </a:r>
          </a:p>
          <a:p>
            <a:pPr marL="0" indent="0">
              <a:lnSpc>
                <a:spcPct val="90000"/>
              </a:lnSpc>
            </a:pPr>
            <a:r>
              <a:rPr lang="en-US" altLang="en-US" sz="1600"/>
              <a:t> LBS – Location Based Services</a:t>
            </a:r>
          </a:p>
          <a:p>
            <a:pPr marL="0" indent="0">
              <a:lnSpc>
                <a:spcPct val="90000"/>
              </a:lnSpc>
            </a:pPr>
            <a:r>
              <a:rPr lang="en-US" altLang="en-US" sz="1600"/>
              <a:t> LCS – Location Services</a:t>
            </a:r>
          </a:p>
          <a:p>
            <a:pPr marL="0" indent="0">
              <a:lnSpc>
                <a:spcPct val="90000"/>
              </a:lnSpc>
            </a:pPr>
            <a:r>
              <a:rPr lang="en-US" altLang="en-US" sz="1600"/>
              <a:t> LORAN – Long Range Navigation</a:t>
            </a:r>
          </a:p>
          <a:p>
            <a:pPr marL="0" indent="0">
              <a:lnSpc>
                <a:spcPct val="90000"/>
              </a:lnSpc>
            </a:pPr>
            <a:r>
              <a:rPr lang="en-US" altLang="en-US" sz="1600"/>
              <a:t> NGN – Next-Generation Network</a:t>
            </a:r>
          </a:p>
          <a:p>
            <a:pPr marL="0" indent="0">
              <a:lnSpc>
                <a:spcPct val="90000"/>
              </a:lnSpc>
            </a:pPr>
            <a:r>
              <a:rPr lang="en-US" altLang="en-US" sz="1600"/>
              <a:t> OCG – Operational Co-ordination Group</a:t>
            </a:r>
          </a:p>
          <a:p>
            <a:pPr marL="0" indent="0">
              <a:lnSpc>
                <a:spcPct val="90000"/>
              </a:lnSpc>
            </a:pPr>
            <a:r>
              <a:rPr lang="en-US" altLang="en-US" sz="1600"/>
              <a:t> OMA – Open Mobile Alliance</a:t>
            </a:r>
          </a:p>
          <a:p>
            <a:pPr marL="0" indent="0">
              <a:lnSpc>
                <a:spcPct val="90000"/>
              </a:lnSpc>
            </a:pPr>
            <a:r>
              <a:rPr lang="en-US" altLang="en-US" sz="1600"/>
              <a:t> PSAP – Position Service Access Point</a:t>
            </a:r>
          </a:p>
          <a:p>
            <a:pPr marL="0" indent="0">
              <a:lnSpc>
                <a:spcPct val="90000"/>
              </a:lnSpc>
            </a:pPr>
            <a:r>
              <a:rPr lang="en-US" altLang="en-US" sz="1600"/>
              <a:t> TWC – The Weather Channel</a:t>
            </a:r>
          </a:p>
          <a:p>
            <a:pPr marL="0" indent="0">
              <a:lnSpc>
                <a:spcPct val="90000"/>
              </a:lnSpc>
            </a:pPr>
            <a:r>
              <a:rPr lang="en-US" altLang="en-US" sz="1600"/>
              <a:t> UMTS – Universal Mobile Telecommunications System</a:t>
            </a:r>
          </a:p>
          <a:p>
            <a:pPr marL="0" indent="0">
              <a:lnSpc>
                <a:spcPct val="90000"/>
              </a:lnSpc>
            </a:pPr>
            <a:r>
              <a:rPr lang="en-US" altLang="en-US" sz="1600"/>
              <a:t> UTRAN -- UMTS Terrestrial Radio Access Network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C209C5-D024-4F94-B7C4-3BFDC4724838}"/>
              </a:ext>
            </a:extLst>
          </p:cNvPr>
          <p:cNvSpPr>
            <a:spLocks noGrp="1"/>
          </p:cNvSpPr>
          <p:nvPr>
            <p:ph type="sldNum" sz="quarter" idx="11"/>
          </p:nvPr>
        </p:nvSpPr>
        <p:spPr/>
        <p:txBody>
          <a:bodyPr/>
          <a:lstStyle/>
          <a:p>
            <a:fld id="{A511E58A-9939-48BC-9C94-A9A6E3AD8BF8}" type="slidenum">
              <a:rPr lang="en-US" altLang="en-US"/>
              <a:pPr/>
              <a:t>14</a:t>
            </a:fld>
            <a:endParaRPr lang="en-US" altLang="en-US"/>
          </a:p>
        </p:txBody>
      </p:sp>
      <p:sp>
        <p:nvSpPr>
          <p:cNvPr id="18434" name="Rectangle 2">
            <a:extLst>
              <a:ext uri="{FF2B5EF4-FFF2-40B4-BE49-F238E27FC236}">
                <a16:creationId xmlns:a16="http://schemas.microsoft.com/office/drawing/2014/main" id="{73EDB23C-3FF7-4167-816A-BCF2632AA4D4}"/>
              </a:ext>
            </a:extLst>
          </p:cNvPr>
          <p:cNvSpPr>
            <a:spLocks noGrp="1" noChangeArrowheads="1"/>
          </p:cNvSpPr>
          <p:nvPr>
            <p:ph type="title"/>
          </p:nvPr>
        </p:nvSpPr>
        <p:spPr/>
        <p:txBody>
          <a:bodyPr/>
          <a:lstStyle/>
          <a:p>
            <a:r>
              <a:rPr lang="en-US" altLang="en-US"/>
              <a:t>Section II: Wireless Positioning Technologies</a:t>
            </a:r>
          </a:p>
        </p:txBody>
      </p:sp>
      <p:sp>
        <p:nvSpPr>
          <p:cNvPr id="18435" name="Rectangle 3">
            <a:extLst>
              <a:ext uri="{FF2B5EF4-FFF2-40B4-BE49-F238E27FC236}">
                <a16:creationId xmlns:a16="http://schemas.microsoft.com/office/drawing/2014/main" id="{672C6081-1CA9-44EA-87AF-33F9B14BCF76}"/>
              </a:ext>
            </a:extLst>
          </p:cNvPr>
          <p:cNvSpPr>
            <a:spLocks noGrp="1" noChangeArrowheads="1"/>
          </p:cNvSpPr>
          <p:nvPr>
            <p:ph type="body" idx="1"/>
          </p:nvPr>
        </p:nvSpPr>
        <p:spPr>
          <a:xfrm>
            <a:off x="609600" y="1447800"/>
            <a:ext cx="7924800" cy="4800600"/>
          </a:xfrm>
        </p:spPr>
        <p:txBody>
          <a:bodyPr/>
          <a:lstStyle/>
          <a:p>
            <a:r>
              <a:rPr lang="en-US" altLang="en-US" sz="2000"/>
              <a:t>Basic Positioning Methods</a:t>
            </a:r>
          </a:p>
          <a:p>
            <a:pPr lvl="1"/>
            <a:r>
              <a:rPr lang="en-US" altLang="en-US" sz="2000"/>
              <a:t>Dead reckoning</a:t>
            </a:r>
          </a:p>
          <a:p>
            <a:pPr lvl="1"/>
            <a:r>
              <a:rPr lang="en-US" altLang="en-US" sz="2000"/>
              <a:t>Proximity sensing: signal signature tracking</a:t>
            </a:r>
          </a:p>
          <a:p>
            <a:pPr lvl="1"/>
            <a:r>
              <a:rPr lang="en-US" altLang="en-US" sz="2000"/>
              <a:t>Trilateration: signal strength analysis and TOA </a:t>
            </a:r>
          </a:p>
          <a:p>
            <a:pPr lvl="1"/>
            <a:r>
              <a:rPr lang="en-US" altLang="en-US" sz="2000"/>
              <a:t>Multilateration: TDOA</a:t>
            </a:r>
          </a:p>
          <a:p>
            <a:pPr lvl="1"/>
            <a:r>
              <a:rPr lang="en-US" altLang="en-US" sz="2000"/>
              <a:t>Triangulation: AOA</a:t>
            </a:r>
          </a:p>
          <a:p>
            <a:r>
              <a:rPr lang="en-US" altLang="en-US" sz="2000"/>
              <a:t>GPS and Galileo</a:t>
            </a:r>
          </a:p>
          <a:p>
            <a:pPr lvl="1"/>
            <a:r>
              <a:rPr lang="en-US" altLang="en-US" sz="2000"/>
              <a:t>Global Positioning System </a:t>
            </a:r>
          </a:p>
          <a:p>
            <a:pPr lvl="1"/>
            <a:r>
              <a:rPr lang="en-US" altLang="en-US" sz="2000"/>
              <a:t>Galileo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2F957C4-8E38-40BE-A8AB-9F6E0D66FAE8}"/>
              </a:ext>
            </a:extLst>
          </p:cNvPr>
          <p:cNvSpPr>
            <a:spLocks noGrp="1"/>
          </p:cNvSpPr>
          <p:nvPr>
            <p:ph type="sldNum" sz="quarter" idx="11"/>
          </p:nvPr>
        </p:nvSpPr>
        <p:spPr/>
        <p:txBody>
          <a:bodyPr/>
          <a:lstStyle/>
          <a:p>
            <a:fld id="{EEDB9286-87C2-455F-81F3-9CC71CD071A3}" type="slidenum">
              <a:rPr lang="en-US" altLang="en-US"/>
              <a:pPr/>
              <a:t>15</a:t>
            </a:fld>
            <a:endParaRPr lang="en-US" altLang="en-US"/>
          </a:p>
        </p:txBody>
      </p:sp>
      <p:sp>
        <p:nvSpPr>
          <p:cNvPr id="478210" name="Rectangle 2">
            <a:extLst>
              <a:ext uri="{FF2B5EF4-FFF2-40B4-BE49-F238E27FC236}">
                <a16:creationId xmlns:a16="http://schemas.microsoft.com/office/drawing/2014/main" id="{2173C7AD-F009-4B2C-B6B8-EE9BEE69D90F}"/>
              </a:ext>
            </a:extLst>
          </p:cNvPr>
          <p:cNvSpPr>
            <a:spLocks noGrp="1" noChangeArrowheads="1"/>
          </p:cNvSpPr>
          <p:nvPr>
            <p:ph type="title"/>
          </p:nvPr>
        </p:nvSpPr>
        <p:spPr/>
        <p:txBody>
          <a:bodyPr/>
          <a:lstStyle/>
          <a:p>
            <a:r>
              <a:rPr lang="en-US" altLang="en-US"/>
              <a:t>Dead Reckoning</a:t>
            </a:r>
          </a:p>
        </p:txBody>
      </p:sp>
      <p:sp>
        <p:nvSpPr>
          <p:cNvPr id="478211" name="Rectangle 3">
            <a:extLst>
              <a:ext uri="{FF2B5EF4-FFF2-40B4-BE49-F238E27FC236}">
                <a16:creationId xmlns:a16="http://schemas.microsoft.com/office/drawing/2014/main" id="{EE207403-6B7A-4970-87BE-B9E0A3326DF4}"/>
              </a:ext>
            </a:extLst>
          </p:cNvPr>
          <p:cNvSpPr>
            <a:spLocks noGrp="1" noChangeArrowheads="1"/>
          </p:cNvSpPr>
          <p:nvPr>
            <p:ph type="body" sz="half" idx="1"/>
          </p:nvPr>
        </p:nvSpPr>
        <p:spPr>
          <a:xfrm>
            <a:off x="609600" y="1371600"/>
            <a:ext cx="7924800" cy="4800600"/>
          </a:xfrm>
        </p:spPr>
        <p:txBody>
          <a:bodyPr/>
          <a:lstStyle/>
          <a:p>
            <a:pPr marL="0" indent="0"/>
            <a:r>
              <a:rPr lang="en-US" altLang="en-US" sz="2000"/>
              <a:t> Dead reckoning is the processing of estimating one’s current position based upon </a:t>
            </a:r>
          </a:p>
          <a:p>
            <a:pPr lvl="1"/>
            <a:r>
              <a:rPr lang="en-US" altLang="en-US" sz="2000"/>
              <a:t>previously determined positions</a:t>
            </a:r>
          </a:p>
          <a:p>
            <a:pPr lvl="1"/>
            <a:r>
              <a:rPr lang="en-US" altLang="en-US" sz="2000"/>
              <a:t>known speed and acceleration</a:t>
            </a:r>
          </a:p>
          <a:p>
            <a:pPr lvl="1"/>
            <a:r>
              <a:rPr lang="en-US" altLang="en-US" sz="2000"/>
              <a:t>moving direction</a:t>
            </a:r>
          </a:p>
          <a:p>
            <a:pPr lvl="1"/>
            <a:r>
              <a:rPr lang="en-US" altLang="en-US" sz="2000"/>
              <a:t>elapsed time</a:t>
            </a:r>
          </a:p>
          <a:p>
            <a:pPr lvl="1"/>
            <a:r>
              <a:rPr lang="en-US" altLang="en-US" sz="2000"/>
              <a:t>traveled distance</a:t>
            </a:r>
          </a:p>
          <a:p>
            <a:pPr lvl="1"/>
            <a:r>
              <a:rPr lang="en-US" altLang="en-US" sz="2000"/>
              <a:t>courses.</a:t>
            </a:r>
          </a:p>
          <a:p>
            <a:pPr lvl="1">
              <a:buFont typeface="Times" panose="02020603050405020304" pitchFamily="18" charset="0"/>
              <a:buNone/>
            </a:pPr>
            <a:endParaRPr lang="en-US" altLang="en-US" sz="2000"/>
          </a:p>
          <a:p>
            <a:pPr marL="0" indent="0"/>
            <a:r>
              <a:rPr lang="en-US" altLang="en-US" sz="2000"/>
              <a:t> It is well known to be the method used by Christopher Columbus for discovering the New World and modern inertial navigation systems, for example, for marine navigation and air navigation.</a:t>
            </a:r>
          </a:p>
        </p:txBody>
      </p:sp>
      <p:graphicFrame>
        <p:nvGraphicFramePr>
          <p:cNvPr id="478213" name="Object 5">
            <a:extLst>
              <a:ext uri="{FF2B5EF4-FFF2-40B4-BE49-F238E27FC236}">
                <a16:creationId xmlns:a16="http://schemas.microsoft.com/office/drawing/2014/main" id="{9E3234AB-2EF7-4769-A7E3-CB4EAF7F3C8F}"/>
              </a:ext>
            </a:extLst>
          </p:cNvPr>
          <p:cNvGraphicFramePr>
            <a:graphicFrameLocks noGrp="1" noChangeAspect="1"/>
          </p:cNvGraphicFramePr>
          <p:nvPr>
            <p:ph sz="half" idx="2"/>
          </p:nvPr>
        </p:nvGraphicFramePr>
        <p:xfrm>
          <a:off x="4876800" y="1981200"/>
          <a:ext cx="3733800" cy="2327275"/>
        </p:xfrm>
        <a:graphic>
          <a:graphicData uri="http://schemas.openxmlformats.org/presentationml/2006/ole">
            <mc:AlternateContent xmlns:mc="http://schemas.openxmlformats.org/markup-compatibility/2006">
              <mc:Choice xmlns:v="urn:schemas-microsoft-com:vml" Requires="v">
                <p:oleObj spid="_x0000_s61443" name="Visio" r:id="rId4" imgW="3285378" imgH="2048517" progId="Visio.Drawing.11">
                  <p:embed/>
                </p:oleObj>
              </mc:Choice>
              <mc:Fallback>
                <p:oleObj name="Visio" r:id="rId4" imgW="3285378" imgH="2048517" progId="Visio.Drawing.11">
                  <p:embed/>
                  <p:pic>
                    <p:nvPicPr>
                      <p:cNvPr id="478213" name="Object 5">
                        <a:extLst>
                          <a:ext uri="{FF2B5EF4-FFF2-40B4-BE49-F238E27FC236}">
                            <a16:creationId xmlns:a16="http://schemas.microsoft.com/office/drawing/2014/main" id="{9E3234AB-2EF7-4769-A7E3-CB4EAF7F3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981200"/>
                        <a:ext cx="3733800"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AB090A-4BCC-42FF-A557-0EA5430FD582}"/>
              </a:ext>
            </a:extLst>
          </p:cNvPr>
          <p:cNvSpPr>
            <a:spLocks noGrp="1"/>
          </p:cNvSpPr>
          <p:nvPr>
            <p:ph type="sldNum" sz="quarter" idx="11"/>
          </p:nvPr>
        </p:nvSpPr>
        <p:spPr/>
        <p:txBody>
          <a:bodyPr/>
          <a:lstStyle/>
          <a:p>
            <a:fld id="{1D213637-C9A5-4412-A2EF-1587D78CC07D}" type="slidenum">
              <a:rPr lang="en-US" altLang="en-US"/>
              <a:pPr/>
              <a:t>16</a:t>
            </a:fld>
            <a:endParaRPr lang="en-US" altLang="en-US"/>
          </a:p>
        </p:txBody>
      </p:sp>
      <p:sp>
        <p:nvSpPr>
          <p:cNvPr id="211970" name="Rectangle 2">
            <a:extLst>
              <a:ext uri="{FF2B5EF4-FFF2-40B4-BE49-F238E27FC236}">
                <a16:creationId xmlns:a16="http://schemas.microsoft.com/office/drawing/2014/main" id="{3AD0EDE5-F3DF-4D6B-8338-96B135F05ED3}"/>
              </a:ext>
            </a:extLst>
          </p:cNvPr>
          <p:cNvSpPr>
            <a:spLocks noGrp="1" noChangeArrowheads="1"/>
          </p:cNvSpPr>
          <p:nvPr>
            <p:ph type="title"/>
          </p:nvPr>
        </p:nvSpPr>
        <p:spPr/>
        <p:txBody>
          <a:bodyPr/>
          <a:lstStyle/>
          <a:p>
            <a:r>
              <a:rPr lang="en-US" altLang="en-US"/>
              <a:t>Proximity Sensing: Signal Signature</a:t>
            </a:r>
          </a:p>
        </p:txBody>
      </p:sp>
      <p:sp>
        <p:nvSpPr>
          <p:cNvPr id="211971" name="Rectangle 3">
            <a:extLst>
              <a:ext uri="{FF2B5EF4-FFF2-40B4-BE49-F238E27FC236}">
                <a16:creationId xmlns:a16="http://schemas.microsoft.com/office/drawing/2014/main" id="{46E516EE-EA7D-4833-BD13-11DF94C5C90B}"/>
              </a:ext>
            </a:extLst>
          </p:cNvPr>
          <p:cNvSpPr>
            <a:spLocks noGrp="1" noChangeArrowheads="1"/>
          </p:cNvSpPr>
          <p:nvPr>
            <p:ph type="body" idx="1"/>
          </p:nvPr>
        </p:nvSpPr>
        <p:spPr/>
        <p:txBody>
          <a:bodyPr/>
          <a:lstStyle/>
          <a:p>
            <a:r>
              <a:rPr lang="en-US" altLang="en-US" sz="2000"/>
              <a:t>In the proximity sensing, the mobile position is derived from the base-station coordinates. It is usually determined by tracking signal signatures or cell identity (Cell ID) of neighboring base stations.</a:t>
            </a:r>
          </a:p>
          <a:p>
            <a:r>
              <a:rPr lang="en-US" altLang="en-US" sz="2000"/>
              <a:t>Every base station has its own signal pattern, which is usually embedded into its pilot and some synchronization channels. </a:t>
            </a:r>
          </a:p>
          <a:p>
            <a:r>
              <a:rPr lang="en-US" altLang="en-US" sz="2000"/>
              <a:t>Signal signature based technologies usually comprise</a:t>
            </a:r>
          </a:p>
          <a:p>
            <a:pPr lvl="1"/>
            <a:r>
              <a:rPr lang="en-US" altLang="en-US" sz="2000"/>
              <a:t>signal signature estimation</a:t>
            </a:r>
          </a:p>
          <a:p>
            <a:pPr lvl="1"/>
            <a:r>
              <a:rPr lang="en-US" altLang="en-US" sz="2000"/>
              <a:t>neighbor list update</a:t>
            </a:r>
          </a:p>
          <a:p>
            <a:pPr lvl="1"/>
            <a:r>
              <a:rPr lang="en-US" altLang="en-US" sz="2000"/>
              <a:t>mobile location analysis</a:t>
            </a:r>
          </a:p>
          <a:p>
            <a:r>
              <a:rPr lang="en-US" altLang="en-US" sz="2000"/>
              <a:t>Traffic Pattern Theory.</a:t>
            </a:r>
          </a:p>
          <a:p>
            <a:pPr lvl="1"/>
            <a:r>
              <a:rPr lang="en-US" altLang="en-US" sz="2000"/>
              <a:t>A person’s daily activity pattern is pretty regular, which comprises several major events, such as school, work, home and shopping.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DC1D1D2-B85C-438B-932C-61139F7C8042}"/>
              </a:ext>
            </a:extLst>
          </p:cNvPr>
          <p:cNvSpPr>
            <a:spLocks noGrp="1"/>
          </p:cNvSpPr>
          <p:nvPr>
            <p:ph type="sldNum" sz="quarter" idx="11"/>
          </p:nvPr>
        </p:nvSpPr>
        <p:spPr/>
        <p:txBody>
          <a:bodyPr/>
          <a:lstStyle/>
          <a:p>
            <a:fld id="{89B41C7A-A251-4ACE-AEC5-E0C34292E255}" type="slidenum">
              <a:rPr lang="en-US" altLang="en-US"/>
              <a:pPr/>
              <a:t>17</a:t>
            </a:fld>
            <a:endParaRPr lang="en-US" altLang="en-US"/>
          </a:p>
        </p:txBody>
      </p:sp>
      <p:sp>
        <p:nvSpPr>
          <p:cNvPr id="447490" name="Rectangle 2">
            <a:extLst>
              <a:ext uri="{FF2B5EF4-FFF2-40B4-BE49-F238E27FC236}">
                <a16:creationId xmlns:a16="http://schemas.microsoft.com/office/drawing/2014/main" id="{B33A7D28-4090-4052-94F1-6F10F681BF14}"/>
              </a:ext>
            </a:extLst>
          </p:cNvPr>
          <p:cNvSpPr>
            <a:spLocks noGrp="1" noChangeArrowheads="1"/>
          </p:cNvSpPr>
          <p:nvPr>
            <p:ph type="title"/>
          </p:nvPr>
        </p:nvSpPr>
        <p:spPr/>
        <p:txBody>
          <a:bodyPr/>
          <a:lstStyle/>
          <a:p>
            <a:r>
              <a:rPr lang="en-US" altLang="en-US"/>
              <a:t>Trilateration</a:t>
            </a:r>
          </a:p>
        </p:txBody>
      </p:sp>
      <p:graphicFrame>
        <p:nvGraphicFramePr>
          <p:cNvPr id="447508" name="Object 20">
            <a:extLst>
              <a:ext uri="{FF2B5EF4-FFF2-40B4-BE49-F238E27FC236}">
                <a16:creationId xmlns:a16="http://schemas.microsoft.com/office/drawing/2014/main" id="{E361E51B-153D-4BF1-90BF-0A2D269197FA}"/>
              </a:ext>
            </a:extLst>
          </p:cNvPr>
          <p:cNvGraphicFramePr>
            <a:graphicFrameLocks noGrp="1" noChangeAspect="1"/>
          </p:cNvGraphicFramePr>
          <p:nvPr>
            <p:ph sz="quarter" idx="1"/>
          </p:nvPr>
        </p:nvGraphicFramePr>
        <p:xfrm>
          <a:off x="914400" y="1600200"/>
          <a:ext cx="2286000" cy="1301750"/>
        </p:xfrm>
        <a:graphic>
          <a:graphicData uri="http://schemas.openxmlformats.org/presentationml/2006/ole">
            <mc:AlternateContent xmlns:mc="http://schemas.openxmlformats.org/markup-compatibility/2006">
              <mc:Choice xmlns:v="urn:schemas-microsoft-com:vml" Requires="v">
                <p:oleObj spid="_x0000_s65539" name="Visio" r:id="rId4" imgW="5611595" imgH="3197791" progId="Visio.Drawing.11">
                  <p:embed/>
                </p:oleObj>
              </mc:Choice>
              <mc:Fallback>
                <p:oleObj name="Visio" r:id="rId4" imgW="5611595" imgH="3197791" progId="Visio.Drawing.11">
                  <p:embed/>
                  <p:pic>
                    <p:nvPicPr>
                      <p:cNvPr id="447508" name="Object 20">
                        <a:extLst>
                          <a:ext uri="{FF2B5EF4-FFF2-40B4-BE49-F238E27FC236}">
                            <a16:creationId xmlns:a16="http://schemas.microsoft.com/office/drawing/2014/main" id="{E361E51B-153D-4BF1-90BF-0A2D26919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2286000" cy="1301750"/>
                      </a:xfrm>
                      <a:prstGeom prst="rect">
                        <a:avLst/>
                      </a:prstGeom>
                    </p:spPr>
                  </p:pic>
                </p:oleObj>
              </mc:Fallback>
            </mc:AlternateContent>
          </a:graphicData>
        </a:graphic>
      </p:graphicFrame>
      <p:pic>
        <p:nvPicPr>
          <p:cNvPr id="447509" name="Picture 21">
            <a:hlinkClick r:id="rId6"/>
            <a:extLst>
              <a:ext uri="{FF2B5EF4-FFF2-40B4-BE49-F238E27FC236}">
                <a16:creationId xmlns:a16="http://schemas.microsoft.com/office/drawing/2014/main" id="{AE4B9DE5-D281-459B-8578-A7206DB4CBD8}"/>
              </a:ext>
            </a:extLst>
          </p:cNvPr>
          <p:cNvPicPr>
            <a:picLocks noGrp="1" noChangeAspect="1" noChangeArrowheads="1"/>
          </p:cNvPicPr>
          <p:nvPr>
            <p:ph sz="quarter" idx="2"/>
          </p:nvPr>
        </p:nvPicPr>
        <p:blipFill>
          <a:blip r:embed="rId7">
            <a:extLst>
              <a:ext uri="{28A0092B-C50C-407E-A947-70E740481C1C}">
                <a14:useLocalDpi xmlns:a14="http://schemas.microsoft.com/office/drawing/2010/main" val="0"/>
              </a:ext>
            </a:extLst>
          </a:blip>
          <a:srcRect/>
          <a:stretch>
            <a:fillRect/>
          </a:stretch>
        </p:blipFill>
        <p:spPr>
          <a:xfrm>
            <a:off x="914400" y="3429000"/>
            <a:ext cx="2259013" cy="243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7492" name="Rectangle 4">
            <a:extLst>
              <a:ext uri="{FF2B5EF4-FFF2-40B4-BE49-F238E27FC236}">
                <a16:creationId xmlns:a16="http://schemas.microsoft.com/office/drawing/2014/main" id="{F6A3F3B8-087B-4589-A735-24E18A5D015C}"/>
              </a:ext>
            </a:extLst>
          </p:cNvPr>
          <p:cNvSpPr>
            <a:spLocks noGrp="1" noChangeArrowheads="1"/>
          </p:cNvSpPr>
          <p:nvPr>
            <p:ph type="body" sz="half" idx="3"/>
          </p:nvPr>
        </p:nvSpPr>
        <p:spPr>
          <a:xfrm>
            <a:off x="3581400" y="1371600"/>
            <a:ext cx="5105400" cy="4800600"/>
          </a:xfrm>
        </p:spPr>
        <p:txBody>
          <a:bodyPr/>
          <a:lstStyle/>
          <a:p>
            <a:pPr marL="0" indent="0"/>
            <a:r>
              <a:rPr lang="en-US" altLang="en-US" sz="2000"/>
              <a:t> </a:t>
            </a:r>
            <a:r>
              <a:rPr lang="en-US" altLang="en-US" sz="2000" b="1"/>
              <a:t>Trilateration</a:t>
            </a:r>
            <a:r>
              <a:rPr lang="en-US" altLang="en-US" sz="2000"/>
              <a:t>: it determines the relative positions of objects using</a:t>
            </a:r>
          </a:p>
          <a:p>
            <a:pPr lvl="1"/>
            <a:r>
              <a:rPr lang="en-US" altLang="en-US" sz="2000"/>
              <a:t>the known locations of two or more reference points, e.g. base stations.</a:t>
            </a:r>
          </a:p>
          <a:p>
            <a:pPr lvl="1"/>
            <a:r>
              <a:rPr lang="en-US" altLang="en-US" sz="2000"/>
              <a:t>the measured distance between the mobile and each reference point.</a:t>
            </a:r>
          </a:p>
          <a:p>
            <a:pPr marL="0" indent="0"/>
            <a:r>
              <a:rPr lang="en-US" altLang="en-US" sz="2000"/>
              <a:t> </a:t>
            </a:r>
            <a:r>
              <a:rPr lang="en-US" altLang="en-US" sz="2000" b="1"/>
              <a:t>Trilateration with signal strength analysis</a:t>
            </a:r>
            <a:r>
              <a:rPr lang="en-US" altLang="en-US" sz="2000"/>
              <a:t>:  </a:t>
            </a:r>
          </a:p>
          <a:p>
            <a:pPr lvl="1"/>
            <a:r>
              <a:rPr lang="en-US" altLang="en-US" sz="2000"/>
              <a:t>the distance is proportional to its received signal strength, </a:t>
            </a:r>
          </a:p>
          <a:p>
            <a:pPr lvl="1">
              <a:buFont typeface="Times" panose="02020603050405020304" pitchFamily="18" charset="0"/>
              <a:buNone/>
            </a:pPr>
            <a:r>
              <a:rPr lang="en-US" altLang="en-US" sz="2000" b="1"/>
              <a:t>	</a:t>
            </a:r>
            <a:r>
              <a:rPr lang="en-US" altLang="en-US" sz="2000"/>
              <a:t>SS</a:t>
            </a:r>
            <a:r>
              <a:rPr lang="en-US" altLang="en-US" sz="2000" b="1" baseline="-25000"/>
              <a:t>rx</a:t>
            </a:r>
            <a:r>
              <a:rPr lang="en-US" altLang="en-US" sz="2000"/>
              <a:t> = P</a:t>
            </a:r>
            <a:r>
              <a:rPr lang="en-US" altLang="en-US" sz="2000" b="1" baseline="-25000"/>
              <a:t>tx</a:t>
            </a:r>
            <a:r>
              <a:rPr lang="en-US" altLang="en-US" sz="2000"/>
              <a:t> - 10</a:t>
            </a:r>
            <a:r>
              <a:rPr lang="el-GR" altLang="en-US" sz="2000">
                <a:cs typeface="Arial" panose="020B0604020202020204" pitchFamily="34" charset="0"/>
              </a:rPr>
              <a:t>α</a:t>
            </a:r>
            <a:r>
              <a:rPr lang="en-US" altLang="en-US" sz="2000">
                <a:cs typeface="Arial" panose="020B0604020202020204" pitchFamily="34" charset="0"/>
              </a:rPr>
              <a:t>log(d) + X  (dB) .</a:t>
            </a:r>
            <a:endParaRPr lang="en-US" altLang="en-US" sz="2000"/>
          </a:p>
          <a:p>
            <a:pPr marL="0" indent="0"/>
            <a:r>
              <a:rPr lang="en-US" altLang="en-US" sz="2000" b="1"/>
              <a:t> Trilateration with time of arrival (TOA)</a:t>
            </a:r>
            <a:r>
              <a:rPr lang="en-US" altLang="en-US" sz="2000"/>
              <a:t>: the distance can be obtained by estimating TOA of received signals.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E7362E-C382-4313-9E42-C05A292A7A39}"/>
              </a:ext>
            </a:extLst>
          </p:cNvPr>
          <p:cNvSpPr>
            <a:spLocks noGrp="1"/>
          </p:cNvSpPr>
          <p:nvPr>
            <p:ph type="sldNum" sz="quarter" idx="11"/>
          </p:nvPr>
        </p:nvSpPr>
        <p:spPr/>
        <p:txBody>
          <a:bodyPr/>
          <a:lstStyle/>
          <a:p>
            <a:fld id="{2C331ED5-FEFF-4878-B8D2-4F6582C56D74}" type="slidenum">
              <a:rPr lang="en-US" altLang="en-US"/>
              <a:pPr/>
              <a:t>18</a:t>
            </a:fld>
            <a:endParaRPr lang="en-US" altLang="en-US"/>
          </a:p>
        </p:txBody>
      </p:sp>
      <p:sp>
        <p:nvSpPr>
          <p:cNvPr id="513026" name="Rectangle 2">
            <a:extLst>
              <a:ext uri="{FF2B5EF4-FFF2-40B4-BE49-F238E27FC236}">
                <a16:creationId xmlns:a16="http://schemas.microsoft.com/office/drawing/2014/main" id="{AEAF7657-883A-4147-B0FC-EA9E29CFFBB8}"/>
              </a:ext>
            </a:extLst>
          </p:cNvPr>
          <p:cNvSpPr>
            <a:spLocks noGrp="1" noChangeArrowheads="1"/>
          </p:cNvSpPr>
          <p:nvPr>
            <p:ph type="title"/>
          </p:nvPr>
        </p:nvSpPr>
        <p:spPr/>
        <p:txBody>
          <a:bodyPr/>
          <a:lstStyle/>
          <a:p>
            <a:r>
              <a:rPr lang="en-GB" altLang="en-US" sz="3200"/>
              <a:t>Multilateration:</a:t>
            </a:r>
            <a:r>
              <a:rPr lang="en-US" altLang="en-US" sz="3200"/>
              <a:t> TDOA</a:t>
            </a:r>
          </a:p>
        </p:txBody>
      </p:sp>
      <p:sp>
        <p:nvSpPr>
          <p:cNvPr id="513027" name="Rectangle 3">
            <a:extLst>
              <a:ext uri="{FF2B5EF4-FFF2-40B4-BE49-F238E27FC236}">
                <a16:creationId xmlns:a16="http://schemas.microsoft.com/office/drawing/2014/main" id="{785AE5CA-AA20-4192-8725-91C9082566BC}"/>
              </a:ext>
            </a:extLst>
          </p:cNvPr>
          <p:cNvSpPr>
            <a:spLocks noGrp="1" noChangeArrowheads="1"/>
          </p:cNvSpPr>
          <p:nvPr>
            <p:ph type="body" sz="half" idx="3"/>
          </p:nvPr>
        </p:nvSpPr>
        <p:spPr>
          <a:xfrm>
            <a:off x="609600" y="4114800"/>
            <a:ext cx="7924800" cy="1981200"/>
          </a:xfrm>
        </p:spPr>
        <p:txBody>
          <a:bodyPr/>
          <a:lstStyle/>
          <a:p>
            <a:pPr marL="0" indent="0"/>
            <a:r>
              <a:rPr lang="en-GB" altLang="en-US" sz="2000"/>
              <a:t> Multilateration, also known as hyperbolic lateration, usually is the positioning process by estimating time difference of arrival (TDOA) of a signal. </a:t>
            </a:r>
          </a:p>
          <a:p>
            <a:pPr marL="0" indent="0"/>
            <a:r>
              <a:rPr lang="en-GB" altLang="en-US" sz="2000"/>
              <a:t> TDOA method is similar to TOA estimation but doesn’t need a clock synchronization.</a:t>
            </a:r>
          </a:p>
        </p:txBody>
      </p:sp>
      <p:pic>
        <p:nvPicPr>
          <p:cNvPr id="513035" name="Picture 11" descr="article1">
            <a:extLst>
              <a:ext uri="{FF2B5EF4-FFF2-40B4-BE49-F238E27FC236}">
                <a16:creationId xmlns:a16="http://schemas.microsoft.com/office/drawing/2014/main" id="{B440FADD-A778-43EF-993E-98BCEDF37D1B}"/>
              </a:ext>
            </a:extLst>
          </p:cNvPr>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2000" y="1295400"/>
            <a:ext cx="2895600" cy="2733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13042" name="Object 18">
            <a:extLst>
              <a:ext uri="{FF2B5EF4-FFF2-40B4-BE49-F238E27FC236}">
                <a16:creationId xmlns:a16="http://schemas.microsoft.com/office/drawing/2014/main" id="{0F806E2D-03BB-43F9-A30F-D44F1A485501}"/>
              </a:ext>
            </a:extLst>
          </p:cNvPr>
          <p:cNvGraphicFramePr>
            <a:graphicFrameLocks noGrp="1" noChangeAspect="1"/>
          </p:cNvGraphicFramePr>
          <p:nvPr>
            <p:ph sz="quarter" idx="2"/>
          </p:nvPr>
        </p:nvGraphicFramePr>
        <p:xfrm>
          <a:off x="4038600" y="1219200"/>
          <a:ext cx="4113213" cy="2759075"/>
        </p:xfrm>
        <a:graphic>
          <a:graphicData uri="http://schemas.openxmlformats.org/presentationml/2006/ole">
            <mc:AlternateContent xmlns:mc="http://schemas.openxmlformats.org/markup-compatibility/2006">
              <mc:Choice xmlns:v="urn:schemas-microsoft-com:vml" Requires="v">
                <p:oleObj spid="_x0000_s67587" name="Visio" r:id="rId5" imgW="5859491" imgH="3930489" progId="Visio.Drawing.11">
                  <p:embed/>
                </p:oleObj>
              </mc:Choice>
              <mc:Fallback>
                <p:oleObj name="Visio" r:id="rId5" imgW="5859491" imgH="3930489" progId="Visio.Drawing.11">
                  <p:embed/>
                  <p:pic>
                    <p:nvPicPr>
                      <p:cNvPr id="513042" name="Object 18">
                        <a:extLst>
                          <a:ext uri="{FF2B5EF4-FFF2-40B4-BE49-F238E27FC236}">
                            <a16:creationId xmlns:a16="http://schemas.microsoft.com/office/drawing/2014/main" id="{0F806E2D-03BB-43F9-A30F-D44F1A485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219200"/>
                        <a:ext cx="4113213" cy="2759075"/>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459D40-09A2-4286-8FDD-DD62435D237F}"/>
              </a:ext>
            </a:extLst>
          </p:cNvPr>
          <p:cNvSpPr>
            <a:spLocks noGrp="1"/>
          </p:cNvSpPr>
          <p:nvPr>
            <p:ph type="sldNum" sz="quarter" idx="11"/>
          </p:nvPr>
        </p:nvSpPr>
        <p:spPr/>
        <p:txBody>
          <a:bodyPr/>
          <a:lstStyle/>
          <a:p>
            <a:fld id="{908713D3-A846-4ABC-AD56-05BB92067AC3}" type="slidenum">
              <a:rPr lang="en-US" altLang="en-US"/>
              <a:pPr/>
              <a:t>19</a:t>
            </a:fld>
            <a:endParaRPr lang="en-US" altLang="en-US"/>
          </a:p>
        </p:txBody>
      </p:sp>
      <p:sp>
        <p:nvSpPr>
          <p:cNvPr id="445442" name="Rectangle 2">
            <a:extLst>
              <a:ext uri="{FF2B5EF4-FFF2-40B4-BE49-F238E27FC236}">
                <a16:creationId xmlns:a16="http://schemas.microsoft.com/office/drawing/2014/main" id="{A0454DC9-373D-4083-B295-8BB88E575A4A}"/>
              </a:ext>
            </a:extLst>
          </p:cNvPr>
          <p:cNvSpPr>
            <a:spLocks noGrp="1" noChangeArrowheads="1"/>
          </p:cNvSpPr>
          <p:nvPr>
            <p:ph type="title"/>
          </p:nvPr>
        </p:nvSpPr>
        <p:spPr/>
        <p:txBody>
          <a:bodyPr/>
          <a:lstStyle/>
          <a:p>
            <a:r>
              <a:rPr lang="en-US" altLang="en-US"/>
              <a:t>Triangulation: AOA</a:t>
            </a:r>
          </a:p>
        </p:txBody>
      </p:sp>
      <p:sp>
        <p:nvSpPr>
          <p:cNvPr id="445445" name="Rectangle 5">
            <a:extLst>
              <a:ext uri="{FF2B5EF4-FFF2-40B4-BE49-F238E27FC236}">
                <a16:creationId xmlns:a16="http://schemas.microsoft.com/office/drawing/2014/main" id="{10B57919-7B19-4B43-9506-7D520839FDD2}"/>
              </a:ext>
            </a:extLst>
          </p:cNvPr>
          <p:cNvSpPr>
            <a:spLocks noGrp="1" noChangeArrowheads="1"/>
          </p:cNvSpPr>
          <p:nvPr>
            <p:ph type="body" sz="half" idx="2"/>
          </p:nvPr>
        </p:nvSpPr>
        <p:spPr>
          <a:xfrm>
            <a:off x="3581400" y="1371600"/>
            <a:ext cx="4953000" cy="4724400"/>
          </a:xfrm>
        </p:spPr>
        <p:txBody>
          <a:bodyPr/>
          <a:lstStyle/>
          <a:p>
            <a:pPr marL="0" indent="0">
              <a:lnSpc>
                <a:spcPct val="90000"/>
              </a:lnSpc>
            </a:pPr>
            <a:r>
              <a:rPr lang="en-US" altLang="en-US"/>
              <a:t> Triangulation is the process of positioning a mobile with measuring </a:t>
            </a:r>
          </a:p>
          <a:p>
            <a:pPr lvl="1">
              <a:lnSpc>
                <a:spcPct val="90000"/>
              </a:lnSpc>
            </a:pPr>
            <a:r>
              <a:rPr lang="en-US" altLang="en-US"/>
              <a:t>Angles of arrival (AOA) between the mobile and reference points, and </a:t>
            </a:r>
          </a:p>
          <a:p>
            <a:pPr lvl="1">
              <a:lnSpc>
                <a:spcPct val="90000"/>
              </a:lnSpc>
            </a:pPr>
            <a:r>
              <a:rPr lang="en-US" altLang="en-US"/>
              <a:t>sides of the mobile and reference points. </a:t>
            </a:r>
          </a:p>
          <a:p>
            <a:pPr marL="0" indent="0">
              <a:lnSpc>
                <a:spcPct val="90000"/>
              </a:lnSpc>
            </a:pPr>
            <a:r>
              <a:rPr lang="en-US" altLang="en-US"/>
              <a:t> Triangulation is used for many purposes, including survey, navigation, astrometry, etc. </a:t>
            </a:r>
          </a:p>
          <a:p>
            <a:pPr marL="0" indent="0">
              <a:lnSpc>
                <a:spcPct val="90000"/>
              </a:lnSpc>
            </a:pPr>
            <a:r>
              <a:rPr lang="en-US" altLang="en-US"/>
              <a:t> The AOA is usually determined by using multiple antennas at a base station</a:t>
            </a:r>
          </a:p>
          <a:p>
            <a:pPr lvl="1">
              <a:lnSpc>
                <a:spcPct val="90000"/>
              </a:lnSpc>
            </a:pPr>
            <a:r>
              <a:rPr lang="en-US" altLang="en-US"/>
              <a:t>The fundamentals are well established in the context of array signal processing.</a:t>
            </a:r>
          </a:p>
          <a:p>
            <a:pPr marL="0" indent="0">
              <a:lnSpc>
                <a:spcPct val="90000"/>
              </a:lnSpc>
            </a:pPr>
            <a:r>
              <a:rPr lang="en-US" altLang="en-US"/>
              <a:t> Many schemes are developed for estimating AOA, such as</a:t>
            </a:r>
          </a:p>
          <a:p>
            <a:pPr lvl="1">
              <a:lnSpc>
                <a:spcPct val="90000"/>
              </a:lnSpc>
            </a:pPr>
            <a:r>
              <a:rPr lang="en-US" altLang="en-US"/>
              <a:t>Maximum output power,</a:t>
            </a:r>
          </a:p>
          <a:p>
            <a:pPr lvl="1">
              <a:lnSpc>
                <a:spcPct val="90000"/>
              </a:lnSpc>
            </a:pPr>
            <a:r>
              <a:rPr lang="en-US" altLang="en-US"/>
              <a:t>Maximum likelihood estimation,</a:t>
            </a:r>
          </a:p>
          <a:p>
            <a:pPr lvl="1">
              <a:lnSpc>
                <a:spcPct val="90000"/>
              </a:lnSpc>
            </a:pPr>
            <a:r>
              <a:rPr lang="en-US" altLang="en-US"/>
              <a:t>Subspace-based approaches.</a:t>
            </a:r>
          </a:p>
        </p:txBody>
      </p:sp>
      <p:graphicFrame>
        <p:nvGraphicFramePr>
          <p:cNvPr id="445449" name="Object 9">
            <a:extLst>
              <a:ext uri="{FF2B5EF4-FFF2-40B4-BE49-F238E27FC236}">
                <a16:creationId xmlns:a16="http://schemas.microsoft.com/office/drawing/2014/main" id="{54B5BC1C-6209-4A52-AA6B-957892569410}"/>
              </a:ext>
            </a:extLst>
          </p:cNvPr>
          <p:cNvGraphicFramePr>
            <a:graphicFrameLocks noGrp="1" noChangeAspect="1"/>
          </p:cNvGraphicFramePr>
          <p:nvPr>
            <p:ph sz="half" idx="1"/>
          </p:nvPr>
        </p:nvGraphicFramePr>
        <p:xfrm>
          <a:off x="609600" y="1447800"/>
          <a:ext cx="2738438" cy="4152900"/>
        </p:xfrm>
        <a:graphic>
          <a:graphicData uri="http://schemas.openxmlformats.org/presentationml/2006/ole">
            <mc:AlternateContent xmlns:mc="http://schemas.openxmlformats.org/markup-compatibility/2006">
              <mc:Choice xmlns:v="urn:schemas-microsoft-com:vml" Requires="v">
                <p:oleObj spid="_x0000_s69635" name="Visio" r:id="rId4" imgW="4334933" imgH="6574456" progId="Visio.Drawing.11">
                  <p:embed/>
                </p:oleObj>
              </mc:Choice>
              <mc:Fallback>
                <p:oleObj name="Visio" r:id="rId4" imgW="4334933" imgH="6574456" progId="Visio.Drawing.11">
                  <p:embed/>
                  <p:pic>
                    <p:nvPicPr>
                      <p:cNvPr id="445449" name="Object 9">
                        <a:extLst>
                          <a:ext uri="{FF2B5EF4-FFF2-40B4-BE49-F238E27FC236}">
                            <a16:creationId xmlns:a16="http://schemas.microsoft.com/office/drawing/2014/main" id="{54B5BC1C-6209-4A52-AA6B-957892569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47800"/>
                        <a:ext cx="2738438" cy="415290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BB5D1D-E505-47D6-9187-B5C7EBB8B37E}"/>
              </a:ext>
            </a:extLst>
          </p:cNvPr>
          <p:cNvSpPr>
            <a:spLocks noGrp="1"/>
          </p:cNvSpPr>
          <p:nvPr>
            <p:ph type="sldNum" sz="quarter" idx="11"/>
          </p:nvPr>
        </p:nvSpPr>
        <p:spPr/>
        <p:txBody>
          <a:bodyPr/>
          <a:lstStyle/>
          <a:p>
            <a:fld id="{46D722CC-528C-4429-A815-4748308F2F9A}" type="slidenum">
              <a:rPr lang="en-US" altLang="en-US"/>
              <a:pPr/>
              <a:t>2</a:t>
            </a:fld>
            <a:endParaRPr lang="en-US" altLang="en-US"/>
          </a:p>
        </p:txBody>
      </p:sp>
      <p:sp>
        <p:nvSpPr>
          <p:cNvPr id="663554" name="Rectangle 2">
            <a:extLst>
              <a:ext uri="{FF2B5EF4-FFF2-40B4-BE49-F238E27FC236}">
                <a16:creationId xmlns:a16="http://schemas.microsoft.com/office/drawing/2014/main" id="{50DCE2BB-8A98-4DB6-931B-7ECC5A7A8F40}"/>
              </a:ext>
            </a:extLst>
          </p:cNvPr>
          <p:cNvSpPr>
            <a:spLocks noGrp="1" noChangeArrowheads="1"/>
          </p:cNvSpPr>
          <p:nvPr>
            <p:ph type="title"/>
          </p:nvPr>
        </p:nvSpPr>
        <p:spPr/>
        <p:txBody>
          <a:bodyPr/>
          <a:lstStyle/>
          <a:p>
            <a:r>
              <a:rPr lang="en-US" altLang="en-US"/>
              <a:t>Outline</a:t>
            </a:r>
          </a:p>
        </p:txBody>
      </p:sp>
      <p:sp>
        <p:nvSpPr>
          <p:cNvPr id="663555" name="Rectangle 3">
            <a:extLst>
              <a:ext uri="{FF2B5EF4-FFF2-40B4-BE49-F238E27FC236}">
                <a16:creationId xmlns:a16="http://schemas.microsoft.com/office/drawing/2014/main" id="{4DEBE168-99C3-4B9B-B4FD-EDB38FC1BD85}"/>
              </a:ext>
            </a:extLst>
          </p:cNvPr>
          <p:cNvSpPr>
            <a:spLocks noGrp="1" noChangeArrowheads="1"/>
          </p:cNvSpPr>
          <p:nvPr>
            <p:ph type="body" idx="1"/>
          </p:nvPr>
        </p:nvSpPr>
        <p:spPr/>
        <p:txBody>
          <a:bodyPr/>
          <a:lstStyle/>
          <a:p>
            <a:pPr>
              <a:lnSpc>
                <a:spcPct val="90000"/>
              </a:lnSpc>
            </a:pPr>
            <a:r>
              <a:rPr lang="en-US" altLang="en-US"/>
              <a:t>Section I: Introduction</a:t>
            </a:r>
          </a:p>
          <a:p>
            <a:pPr lvl="1">
              <a:lnSpc>
                <a:spcPct val="90000"/>
              </a:lnSpc>
            </a:pPr>
            <a:r>
              <a:rPr lang="en-US" altLang="ko-KR" sz="1400">
                <a:ea typeface="Gulim" panose="020B0600000101010101" pitchFamily="34" charset="-127"/>
              </a:rPr>
              <a:t>Historic overview</a:t>
            </a:r>
            <a:endParaRPr lang="en-US" altLang="en-US" sz="1400"/>
          </a:p>
          <a:p>
            <a:pPr lvl="1">
              <a:lnSpc>
                <a:spcPct val="90000"/>
              </a:lnSpc>
            </a:pPr>
            <a:r>
              <a:rPr lang="en-US" altLang="ko-KR" sz="1400">
                <a:ea typeface="Gulim" panose="020B0600000101010101" pitchFamily="34" charset="-127"/>
              </a:rPr>
              <a:t>LBS concepts</a:t>
            </a:r>
          </a:p>
          <a:p>
            <a:pPr lvl="1">
              <a:lnSpc>
                <a:spcPct val="90000"/>
              </a:lnSpc>
            </a:pPr>
            <a:r>
              <a:rPr lang="en-US" altLang="ko-KR" sz="1400">
                <a:ea typeface="Gulim" panose="020B0600000101010101" pitchFamily="34" charset="-127"/>
              </a:rPr>
              <a:t>LBS applications and market</a:t>
            </a:r>
            <a:endParaRPr lang="en-US" altLang="en-US" sz="1400"/>
          </a:p>
          <a:p>
            <a:pPr lvl="1">
              <a:lnSpc>
                <a:spcPct val="90000"/>
              </a:lnSpc>
            </a:pPr>
            <a:r>
              <a:rPr lang="en-US" altLang="ko-KR" sz="1400">
                <a:ea typeface="Gulim" panose="020B0600000101010101" pitchFamily="34" charset="-127"/>
              </a:rPr>
              <a:t>Wireless Emergency System Mandates</a:t>
            </a:r>
          </a:p>
          <a:p>
            <a:pPr lvl="1">
              <a:lnSpc>
                <a:spcPct val="90000"/>
              </a:lnSpc>
            </a:pPr>
            <a:r>
              <a:rPr lang="en-US" altLang="en-US" sz="1400"/>
              <a:t>LBS </a:t>
            </a:r>
            <a:r>
              <a:rPr lang="en-US" altLang="ko-KR" sz="1400">
                <a:ea typeface="Gulim" panose="020B0600000101010101" pitchFamily="34" charset="-127"/>
              </a:rPr>
              <a:t>in cellular standards</a:t>
            </a:r>
            <a:endParaRPr lang="en-US" altLang="en-US" sz="1400"/>
          </a:p>
          <a:p>
            <a:pPr>
              <a:lnSpc>
                <a:spcPct val="90000"/>
              </a:lnSpc>
            </a:pPr>
            <a:r>
              <a:rPr lang="en-US" altLang="en-US"/>
              <a:t>Section II: Wireless Positioning Technologies</a:t>
            </a:r>
          </a:p>
          <a:p>
            <a:pPr lvl="1">
              <a:lnSpc>
                <a:spcPct val="90000"/>
              </a:lnSpc>
            </a:pPr>
            <a:r>
              <a:rPr lang="en-US" altLang="en-US" sz="1400"/>
              <a:t>Basic positioning methods</a:t>
            </a:r>
          </a:p>
          <a:p>
            <a:pPr lvl="1">
              <a:lnSpc>
                <a:spcPct val="90000"/>
              </a:lnSpc>
            </a:pPr>
            <a:r>
              <a:rPr lang="en-US" altLang="en-US" sz="1400"/>
              <a:t>Positioning Calculation</a:t>
            </a:r>
          </a:p>
          <a:p>
            <a:pPr lvl="1">
              <a:lnSpc>
                <a:spcPct val="90000"/>
              </a:lnSpc>
            </a:pPr>
            <a:r>
              <a:rPr lang="en-US" altLang="en-US" sz="1400"/>
              <a:t>GPS and Galileo</a:t>
            </a:r>
          </a:p>
          <a:p>
            <a:pPr>
              <a:lnSpc>
                <a:spcPct val="90000"/>
              </a:lnSpc>
            </a:pPr>
            <a:r>
              <a:rPr lang="en-US" altLang="en-US" sz="1600" b="1"/>
              <a:t>Section III: Assisted GPS Architecture </a:t>
            </a:r>
          </a:p>
          <a:p>
            <a:pPr>
              <a:lnSpc>
                <a:spcPct val="90000"/>
              </a:lnSpc>
            </a:pPr>
            <a:r>
              <a:rPr lang="en-US" altLang="en-US" sz="1600" b="1"/>
              <a:t>Section IV: Implement Assisted GPS </a:t>
            </a:r>
            <a:r>
              <a:rPr lang="en-US" altLang="ko-KR" sz="1600" b="1">
                <a:ea typeface="Gulim" panose="020B0600000101010101" pitchFamily="34" charset="-127"/>
              </a:rPr>
              <a:t>in Mobile Networks</a:t>
            </a:r>
            <a:endParaRPr lang="en-US" altLang="en-US" sz="1600" b="1"/>
          </a:p>
          <a:p>
            <a:pPr lvl="1">
              <a:lnSpc>
                <a:spcPct val="90000"/>
              </a:lnSpc>
            </a:pPr>
            <a:r>
              <a:rPr lang="en-US" altLang="ko-KR" sz="1400">
                <a:ea typeface="Gulim" panose="020B0600000101010101" pitchFamily="34" charset="-127"/>
              </a:rPr>
              <a:t>LCS requirements</a:t>
            </a:r>
          </a:p>
          <a:p>
            <a:pPr lvl="1">
              <a:lnSpc>
                <a:spcPct val="90000"/>
              </a:lnSpc>
            </a:pPr>
            <a:r>
              <a:rPr lang="en-US" altLang="ko-KR" sz="1400">
                <a:ea typeface="Gulim" panose="020B0600000101010101" pitchFamily="34" charset="-127"/>
              </a:rPr>
              <a:t>Location management in mobile networks</a:t>
            </a:r>
            <a:endParaRPr lang="en-US" altLang="en-US" sz="1400"/>
          </a:p>
          <a:p>
            <a:pPr lvl="1">
              <a:lnSpc>
                <a:spcPct val="90000"/>
              </a:lnSpc>
            </a:pPr>
            <a:r>
              <a:rPr lang="en-US" altLang="en-US" sz="1400"/>
              <a:t>LCS architecture: control plane and user plane</a:t>
            </a:r>
            <a:endParaRPr lang="en-US" altLang="ko-KR" sz="1400">
              <a:ea typeface="Gulim" panose="020B0600000101010101" pitchFamily="34" charset="-127"/>
            </a:endParaRPr>
          </a:p>
          <a:p>
            <a:pPr lvl="1">
              <a:lnSpc>
                <a:spcPct val="90000"/>
              </a:lnSpc>
            </a:pPr>
            <a:r>
              <a:rPr lang="en-US" altLang="ko-KR" sz="1400">
                <a:ea typeface="Gulim" panose="020B0600000101010101" pitchFamily="34" charset="-127"/>
              </a:rPr>
              <a:t>LCS standards in mobile networks</a:t>
            </a:r>
            <a:endParaRPr lang="en-US" altLang="en-US" sz="1400"/>
          </a:p>
          <a:p>
            <a:pPr>
              <a:lnSpc>
                <a:spcPct val="90000"/>
              </a:lnSpc>
            </a:pPr>
            <a:r>
              <a:rPr lang="en-US" altLang="en-US" sz="1600" b="1"/>
              <a:t>Section V: Challenges for Mobile Location Services.</a:t>
            </a:r>
          </a:p>
          <a:p>
            <a:pPr lvl="1">
              <a:lnSpc>
                <a:spcPct val="90000"/>
              </a:lnSpc>
            </a:pPr>
            <a:r>
              <a:rPr lang="en-US" altLang="en-US" sz="1400"/>
              <a:t>Regulations</a:t>
            </a:r>
          </a:p>
          <a:p>
            <a:pPr lvl="1">
              <a:lnSpc>
                <a:spcPct val="90000"/>
              </a:lnSpc>
            </a:pPr>
            <a:r>
              <a:rPr lang="en-US" altLang="en-US" sz="1400"/>
              <a:t>Standardization</a:t>
            </a:r>
          </a:p>
          <a:p>
            <a:pPr lvl="1">
              <a:lnSpc>
                <a:spcPct val="90000"/>
              </a:lnSpc>
            </a:pPr>
            <a:r>
              <a:rPr lang="en-US" altLang="en-US" sz="1400"/>
              <a:t>Market and Implementation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B4EAE93-AC6A-4606-A476-3B30EED8202F}"/>
              </a:ext>
            </a:extLst>
          </p:cNvPr>
          <p:cNvSpPr>
            <a:spLocks noGrp="1"/>
          </p:cNvSpPr>
          <p:nvPr>
            <p:ph type="sldNum" sz="quarter" idx="11"/>
          </p:nvPr>
        </p:nvSpPr>
        <p:spPr/>
        <p:txBody>
          <a:bodyPr/>
          <a:lstStyle/>
          <a:p>
            <a:fld id="{50DCD0A1-F5FE-4CD2-94E8-064F39166598}" type="slidenum">
              <a:rPr lang="en-US" altLang="en-US"/>
              <a:pPr/>
              <a:t>20</a:t>
            </a:fld>
            <a:endParaRPr lang="en-US" altLang="en-US"/>
          </a:p>
        </p:txBody>
      </p:sp>
      <p:sp>
        <p:nvSpPr>
          <p:cNvPr id="754690" name="Rectangle 2">
            <a:extLst>
              <a:ext uri="{FF2B5EF4-FFF2-40B4-BE49-F238E27FC236}">
                <a16:creationId xmlns:a16="http://schemas.microsoft.com/office/drawing/2014/main" id="{8A3E8003-417D-4BB3-B4FC-4B02DE877E2D}"/>
              </a:ext>
            </a:extLst>
          </p:cNvPr>
          <p:cNvSpPr>
            <a:spLocks noGrp="1" noChangeArrowheads="1"/>
          </p:cNvSpPr>
          <p:nvPr>
            <p:ph type="title"/>
          </p:nvPr>
        </p:nvSpPr>
        <p:spPr/>
        <p:txBody>
          <a:bodyPr/>
          <a:lstStyle/>
          <a:p>
            <a:r>
              <a:rPr lang="en-US" altLang="en-US"/>
              <a:t>Cartesian and Spherical Coordination System</a:t>
            </a:r>
          </a:p>
        </p:txBody>
      </p:sp>
      <p:pic>
        <p:nvPicPr>
          <p:cNvPr id="754695" name="Picture 7">
            <a:extLst>
              <a:ext uri="{FF2B5EF4-FFF2-40B4-BE49-F238E27FC236}">
                <a16:creationId xmlns:a16="http://schemas.microsoft.com/office/drawing/2014/main" id="{8103456F-B9F1-407C-B579-B9D6F260AA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09600" y="1906588"/>
            <a:ext cx="3886200" cy="3652837"/>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graphicFrame>
        <p:nvGraphicFramePr>
          <p:cNvPr id="754696" name="Object 8">
            <a:extLst>
              <a:ext uri="{FF2B5EF4-FFF2-40B4-BE49-F238E27FC236}">
                <a16:creationId xmlns:a16="http://schemas.microsoft.com/office/drawing/2014/main" id="{A9134677-A0B6-42C4-A9B5-F05E43606B1C}"/>
              </a:ext>
            </a:extLst>
          </p:cNvPr>
          <p:cNvGraphicFramePr>
            <a:graphicFrameLocks noGrp="1" noChangeAspect="1"/>
          </p:cNvGraphicFramePr>
          <p:nvPr>
            <p:ph sz="half" idx="2"/>
          </p:nvPr>
        </p:nvGraphicFramePr>
        <p:xfrm>
          <a:off x="5056188" y="2438400"/>
          <a:ext cx="3068637" cy="2590800"/>
        </p:xfrm>
        <a:graphic>
          <a:graphicData uri="http://schemas.openxmlformats.org/presentationml/2006/ole">
            <mc:AlternateContent xmlns:mc="http://schemas.openxmlformats.org/markup-compatibility/2006">
              <mc:Choice xmlns:v="urn:schemas-microsoft-com:vml" Requires="v">
                <p:oleObj spid="_x0000_s71683" name="Equation" r:id="rId4" imgW="1143000" imgH="965160" progId="Equation.3">
                  <p:embed/>
                </p:oleObj>
              </mc:Choice>
              <mc:Fallback>
                <p:oleObj name="Equation" r:id="rId4" imgW="1143000" imgH="965160" progId="Equation.3">
                  <p:embed/>
                  <p:pic>
                    <p:nvPicPr>
                      <p:cNvPr id="754696" name="Object 8">
                        <a:extLst>
                          <a:ext uri="{FF2B5EF4-FFF2-40B4-BE49-F238E27FC236}">
                            <a16:creationId xmlns:a16="http://schemas.microsoft.com/office/drawing/2014/main" id="{A9134677-A0B6-42C4-A9B5-F05E43606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188" y="2438400"/>
                        <a:ext cx="3068637"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1E57DA-A396-4890-A210-40EF34F662FF}"/>
              </a:ext>
            </a:extLst>
          </p:cNvPr>
          <p:cNvSpPr>
            <a:spLocks noGrp="1"/>
          </p:cNvSpPr>
          <p:nvPr>
            <p:ph type="sldNum" sz="quarter" idx="11"/>
          </p:nvPr>
        </p:nvSpPr>
        <p:spPr/>
        <p:txBody>
          <a:bodyPr/>
          <a:lstStyle/>
          <a:p>
            <a:fld id="{C1231AB7-41DA-4EA2-8183-F170DAADC57B}" type="slidenum">
              <a:rPr lang="en-US" altLang="en-US"/>
              <a:pPr/>
              <a:t>21</a:t>
            </a:fld>
            <a:endParaRPr lang="en-US" altLang="en-US"/>
          </a:p>
        </p:txBody>
      </p:sp>
      <p:sp>
        <p:nvSpPr>
          <p:cNvPr id="755714" name="Rectangle 2">
            <a:extLst>
              <a:ext uri="{FF2B5EF4-FFF2-40B4-BE49-F238E27FC236}">
                <a16:creationId xmlns:a16="http://schemas.microsoft.com/office/drawing/2014/main" id="{91E9929E-6D26-41E2-B161-D5400C455F0C}"/>
              </a:ext>
            </a:extLst>
          </p:cNvPr>
          <p:cNvSpPr>
            <a:spLocks noGrp="1" noChangeArrowheads="1"/>
          </p:cNvSpPr>
          <p:nvPr>
            <p:ph type="title"/>
          </p:nvPr>
        </p:nvSpPr>
        <p:spPr/>
        <p:txBody>
          <a:bodyPr/>
          <a:lstStyle/>
          <a:p>
            <a:r>
              <a:rPr lang="en-US" altLang="en-US"/>
              <a:t>Earth Geometry</a:t>
            </a:r>
          </a:p>
        </p:txBody>
      </p:sp>
      <p:sp>
        <p:nvSpPr>
          <p:cNvPr id="755715" name="Rectangle 3">
            <a:extLst>
              <a:ext uri="{FF2B5EF4-FFF2-40B4-BE49-F238E27FC236}">
                <a16:creationId xmlns:a16="http://schemas.microsoft.com/office/drawing/2014/main" id="{A77A8E27-9183-4369-AE68-A5C12EDC9E6E}"/>
              </a:ext>
            </a:extLst>
          </p:cNvPr>
          <p:cNvSpPr>
            <a:spLocks noGrp="1" noChangeArrowheads="1"/>
          </p:cNvSpPr>
          <p:nvPr>
            <p:ph type="body" sz="half" idx="1"/>
          </p:nvPr>
        </p:nvSpPr>
        <p:spPr/>
        <p:txBody>
          <a:bodyPr/>
          <a:lstStyle/>
          <a:p>
            <a:pPr marL="0" indent="0"/>
            <a:r>
              <a:rPr lang="en-US" altLang="en-US"/>
              <a:t>The earth is not a perfect sphere but is an ellipsoid, for which there are two latitudes</a:t>
            </a:r>
          </a:p>
          <a:p>
            <a:pPr lvl="1"/>
            <a:r>
              <a:rPr lang="en-US" altLang="en-US"/>
              <a:t>Geocentric latitude Lc</a:t>
            </a:r>
          </a:p>
          <a:p>
            <a:pPr lvl="1"/>
            <a:r>
              <a:rPr lang="en-US" altLang="en-US"/>
              <a:t>Geodetic latitude L.</a:t>
            </a:r>
          </a:p>
          <a:p>
            <a:pPr lvl="1"/>
            <a:endParaRPr lang="en-US" altLang="en-US"/>
          </a:p>
        </p:txBody>
      </p:sp>
      <p:pic>
        <p:nvPicPr>
          <p:cNvPr id="755718" name="Picture 6">
            <a:extLst>
              <a:ext uri="{FF2B5EF4-FFF2-40B4-BE49-F238E27FC236}">
                <a16:creationId xmlns:a16="http://schemas.microsoft.com/office/drawing/2014/main" id="{6668AB9C-09A6-4761-881F-CC7E49A42D5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286000"/>
            <a:ext cx="3886200" cy="2894013"/>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877B08D-075F-4A2D-B2E0-73020EDC4FE5}"/>
              </a:ext>
            </a:extLst>
          </p:cNvPr>
          <p:cNvSpPr>
            <a:spLocks noGrp="1"/>
          </p:cNvSpPr>
          <p:nvPr>
            <p:ph type="sldNum" sz="quarter" idx="11"/>
          </p:nvPr>
        </p:nvSpPr>
        <p:spPr/>
        <p:txBody>
          <a:bodyPr/>
          <a:lstStyle/>
          <a:p>
            <a:fld id="{C9B80570-60EA-48D9-941F-1D6937895670}" type="slidenum">
              <a:rPr lang="en-US" altLang="en-US"/>
              <a:pPr/>
              <a:t>22</a:t>
            </a:fld>
            <a:endParaRPr lang="en-US" altLang="en-US"/>
          </a:p>
        </p:txBody>
      </p:sp>
      <p:sp>
        <p:nvSpPr>
          <p:cNvPr id="762884" name="Rectangle 4">
            <a:extLst>
              <a:ext uri="{FF2B5EF4-FFF2-40B4-BE49-F238E27FC236}">
                <a16:creationId xmlns:a16="http://schemas.microsoft.com/office/drawing/2014/main" id="{8231A074-4E4E-46D6-9E65-270AD278770C}"/>
              </a:ext>
            </a:extLst>
          </p:cNvPr>
          <p:cNvSpPr>
            <a:spLocks noGrp="1" noChangeArrowheads="1"/>
          </p:cNvSpPr>
          <p:nvPr>
            <p:ph type="title"/>
          </p:nvPr>
        </p:nvSpPr>
        <p:spPr/>
        <p:txBody>
          <a:bodyPr/>
          <a:lstStyle/>
          <a:p>
            <a:r>
              <a:rPr lang="en-US" altLang="en-US"/>
              <a:t>Position Calculation</a:t>
            </a:r>
          </a:p>
        </p:txBody>
      </p:sp>
      <p:pic>
        <p:nvPicPr>
          <p:cNvPr id="762887" name="Picture 7">
            <a:extLst>
              <a:ext uri="{FF2B5EF4-FFF2-40B4-BE49-F238E27FC236}">
                <a16:creationId xmlns:a16="http://schemas.microsoft.com/office/drawing/2014/main" id="{55989A9A-3025-4856-B989-30BB6F3E48C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9600" y="2047875"/>
            <a:ext cx="3886200" cy="337185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62888" name="Rectangle 8">
            <a:extLst>
              <a:ext uri="{FF2B5EF4-FFF2-40B4-BE49-F238E27FC236}">
                <a16:creationId xmlns:a16="http://schemas.microsoft.com/office/drawing/2014/main" id="{92AD8373-7388-447B-B3DF-A92D97241B06}"/>
              </a:ext>
            </a:extLst>
          </p:cNvPr>
          <p:cNvSpPr>
            <a:spLocks noGrp="1" noChangeArrowheads="1"/>
          </p:cNvSpPr>
          <p:nvPr>
            <p:ph type="body" sz="half" idx="2"/>
          </p:nvPr>
        </p:nvSpPr>
        <p:spPr/>
        <p:txBody>
          <a:bodyPr/>
          <a:lstStyle/>
          <a:p>
            <a:pPr marL="0" indent="0"/>
            <a:endParaRPr lang="en-US" alt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73F6606-3F24-4116-96A8-B230BF288D5D}"/>
              </a:ext>
            </a:extLst>
          </p:cNvPr>
          <p:cNvSpPr>
            <a:spLocks noGrp="1"/>
          </p:cNvSpPr>
          <p:nvPr>
            <p:ph type="sldNum" sz="quarter" idx="11"/>
          </p:nvPr>
        </p:nvSpPr>
        <p:spPr/>
        <p:txBody>
          <a:bodyPr/>
          <a:lstStyle/>
          <a:p>
            <a:fld id="{81A872FD-1F3F-4EDD-A8E7-583208008C89}" type="slidenum">
              <a:rPr lang="en-US" altLang="en-US"/>
              <a:pPr/>
              <a:t>23</a:t>
            </a:fld>
            <a:endParaRPr lang="en-US" altLang="en-US"/>
          </a:p>
        </p:txBody>
      </p:sp>
      <p:sp>
        <p:nvSpPr>
          <p:cNvPr id="765954" name="Rectangle 2">
            <a:extLst>
              <a:ext uri="{FF2B5EF4-FFF2-40B4-BE49-F238E27FC236}">
                <a16:creationId xmlns:a16="http://schemas.microsoft.com/office/drawing/2014/main" id="{A074C2E9-075D-48D2-A49F-015976CEE676}"/>
              </a:ext>
            </a:extLst>
          </p:cNvPr>
          <p:cNvSpPr>
            <a:spLocks noGrp="1" noChangeArrowheads="1"/>
          </p:cNvSpPr>
          <p:nvPr>
            <p:ph type="title"/>
          </p:nvPr>
        </p:nvSpPr>
        <p:spPr/>
        <p:txBody>
          <a:bodyPr/>
          <a:lstStyle/>
          <a:p>
            <a:r>
              <a:rPr lang="en-US" altLang="en-US"/>
              <a:t>Dilution of Precision and Satellite Selection</a:t>
            </a:r>
          </a:p>
        </p:txBody>
      </p:sp>
      <p:sp>
        <p:nvSpPr>
          <p:cNvPr id="765958" name="Rectangle 6">
            <a:extLst>
              <a:ext uri="{FF2B5EF4-FFF2-40B4-BE49-F238E27FC236}">
                <a16:creationId xmlns:a16="http://schemas.microsoft.com/office/drawing/2014/main" id="{D4255114-4DD3-4D5D-A76C-A284C00B79E0}"/>
              </a:ext>
            </a:extLst>
          </p:cNvPr>
          <p:cNvSpPr>
            <a:spLocks noGrp="1" noChangeArrowheads="1"/>
          </p:cNvSpPr>
          <p:nvPr>
            <p:ph type="body" sz="half" idx="3"/>
          </p:nvPr>
        </p:nvSpPr>
        <p:spPr>
          <a:xfrm>
            <a:off x="609600" y="4648200"/>
            <a:ext cx="7924800" cy="1447800"/>
          </a:xfrm>
        </p:spPr>
        <p:txBody>
          <a:bodyPr/>
          <a:lstStyle/>
          <a:p>
            <a:pPr marL="0" indent="0"/>
            <a:endParaRPr lang="en-US" altLang="en-US" sz="1600"/>
          </a:p>
        </p:txBody>
      </p:sp>
      <p:pic>
        <p:nvPicPr>
          <p:cNvPr id="765959" name="Picture 7">
            <a:extLst>
              <a:ext uri="{FF2B5EF4-FFF2-40B4-BE49-F238E27FC236}">
                <a16:creationId xmlns:a16="http://schemas.microsoft.com/office/drawing/2014/main" id="{AE5956B6-A7C8-476C-915A-F4333E91BBFA}"/>
              </a:ext>
            </a:extLst>
          </p:cNvPr>
          <p:cNvPicPr>
            <a:picLocks noGrp="1" noChangeAspect="1" noChangeArrowheads="1"/>
          </p:cNvPicPr>
          <p:nvPr>
            <p:ph sz="quarter" idx="1"/>
          </p:nvPr>
        </p:nvPicPr>
        <p:blipFill>
          <a:blip r:embed="rId2" cstate="hqprint">
            <a:extLst>
              <a:ext uri="{28A0092B-C50C-407E-A947-70E740481C1C}">
                <a14:useLocalDpi xmlns:a14="http://schemas.microsoft.com/office/drawing/2010/main" val="0"/>
              </a:ext>
            </a:extLst>
          </a:blip>
          <a:srcRect/>
          <a:stretch>
            <a:fillRect/>
          </a:stretch>
        </p:blipFill>
        <p:spPr>
          <a:xfrm>
            <a:off x="852488" y="1371600"/>
            <a:ext cx="3400425" cy="22860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765960" name="Picture 8">
            <a:extLst>
              <a:ext uri="{FF2B5EF4-FFF2-40B4-BE49-F238E27FC236}">
                <a16:creationId xmlns:a16="http://schemas.microsoft.com/office/drawing/2014/main" id="{68667B79-7CB8-4FD5-A282-73CDDF3B544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314950" y="1371600"/>
            <a:ext cx="2551113" cy="22860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4B22A5-2FBF-4AFD-A4AC-B990DE91D8CD}"/>
              </a:ext>
            </a:extLst>
          </p:cNvPr>
          <p:cNvSpPr>
            <a:spLocks noGrp="1"/>
          </p:cNvSpPr>
          <p:nvPr>
            <p:ph type="sldNum" sz="quarter" idx="11"/>
          </p:nvPr>
        </p:nvSpPr>
        <p:spPr/>
        <p:txBody>
          <a:bodyPr/>
          <a:lstStyle/>
          <a:p>
            <a:fld id="{AA8D480A-E6CA-4DF1-9C8F-EC9606D56AA7}" type="slidenum">
              <a:rPr lang="en-US" altLang="en-US"/>
              <a:pPr/>
              <a:t>24</a:t>
            </a:fld>
            <a:endParaRPr lang="en-US" altLang="en-US"/>
          </a:p>
        </p:txBody>
      </p:sp>
      <p:sp>
        <p:nvSpPr>
          <p:cNvPr id="692226" name="Rectangle 2">
            <a:extLst>
              <a:ext uri="{FF2B5EF4-FFF2-40B4-BE49-F238E27FC236}">
                <a16:creationId xmlns:a16="http://schemas.microsoft.com/office/drawing/2014/main" id="{CDD74EED-49B7-45C1-9901-098F7922DB82}"/>
              </a:ext>
            </a:extLst>
          </p:cNvPr>
          <p:cNvSpPr>
            <a:spLocks noGrp="1" noChangeArrowheads="1"/>
          </p:cNvSpPr>
          <p:nvPr>
            <p:ph type="title"/>
          </p:nvPr>
        </p:nvSpPr>
        <p:spPr/>
        <p:txBody>
          <a:bodyPr/>
          <a:lstStyle/>
          <a:p>
            <a:r>
              <a:rPr lang="en-US" altLang="en-US"/>
              <a:t>GPS: Overview</a:t>
            </a:r>
          </a:p>
        </p:txBody>
      </p:sp>
      <p:sp>
        <p:nvSpPr>
          <p:cNvPr id="692227" name="Rectangle 3">
            <a:extLst>
              <a:ext uri="{FF2B5EF4-FFF2-40B4-BE49-F238E27FC236}">
                <a16:creationId xmlns:a16="http://schemas.microsoft.com/office/drawing/2014/main" id="{52C4C834-A480-4FD2-B7DD-57915B126D13}"/>
              </a:ext>
            </a:extLst>
          </p:cNvPr>
          <p:cNvSpPr>
            <a:spLocks noGrp="1" noChangeArrowheads="1"/>
          </p:cNvSpPr>
          <p:nvPr>
            <p:ph type="body" idx="1"/>
          </p:nvPr>
        </p:nvSpPr>
        <p:spPr/>
        <p:txBody>
          <a:bodyPr/>
          <a:lstStyle/>
          <a:p>
            <a:r>
              <a:rPr lang="en-US" altLang="en-US" sz="2000"/>
              <a:t>GPS is a Global Navigation Satellite System for determining the positions of receivers using signals broadcast by satellites.</a:t>
            </a:r>
          </a:p>
          <a:p>
            <a:pPr lvl="1"/>
            <a:r>
              <a:rPr lang="en-US" altLang="en-US" sz="2000"/>
              <a:t>The first experimental Block-I GPS satellite was launched in 1978.</a:t>
            </a:r>
          </a:p>
          <a:p>
            <a:r>
              <a:rPr lang="en-US" altLang="en-US" sz="2000"/>
              <a:t> It was developed and operated by US government to enhance the effectiveness of allied and US military forces.</a:t>
            </a:r>
          </a:p>
          <a:p>
            <a:pPr lvl="1"/>
            <a:r>
              <a:rPr lang="en-US" altLang="en-US" sz="2000"/>
              <a:t>As of September 2007, there are 31 actively broadcasting satellites in the GPS constellation. </a:t>
            </a:r>
          </a:p>
          <a:p>
            <a:pPr lvl="1"/>
            <a:r>
              <a:rPr lang="en-US" altLang="en-US" sz="2000"/>
              <a:t>Satellites orbit 20,163 kilometers above the earth at 3.87 km/s</a:t>
            </a:r>
          </a:p>
          <a:p>
            <a:pPr lvl="1"/>
            <a:r>
              <a:rPr lang="en-US" altLang="en-US" sz="2000"/>
              <a:t>6 orbital planes, each with 4+ satellites. Typically 6 to 12 satellites are visible from any place on the earth. </a:t>
            </a:r>
          </a:p>
          <a:p>
            <a:r>
              <a:rPr lang="en-US" altLang="en-US" sz="2000"/>
              <a:t>Since 1983, GPS has become an aid to civilian navigation worldwide, and a useful tool for survey, commerce, and scientific uses.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48AB5-4087-4447-A3CF-EE45E6906E16}"/>
              </a:ext>
            </a:extLst>
          </p:cNvPr>
          <p:cNvSpPr>
            <a:spLocks noGrp="1"/>
          </p:cNvSpPr>
          <p:nvPr>
            <p:ph type="sldNum" sz="quarter" idx="11"/>
          </p:nvPr>
        </p:nvSpPr>
        <p:spPr/>
        <p:txBody>
          <a:bodyPr/>
          <a:lstStyle/>
          <a:p>
            <a:fld id="{1BA7DA0B-AA40-48C9-AA62-F1CB79BDC6A5}" type="slidenum">
              <a:rPr lang="en-US" altLang="en-US"/>
              <a:pPr/>
              <a:t>25</a:t>
            </a:fld>
            <a:endParaRPr lang="en-US" altLang="en-US"/>
          </a:p>
        </p:txBody>
      </p:sp>
      <p:sp>
        <p:nvSpPr>
          <p:cNvPr id="549892" name="Rectangle 4">
            <a:extLst>
              <a:ext uri="{FF2B5EF4-FFF2-40B4-BE49-F238E27FC236}">
                <a16:creationId xmlns:a16="http://schemas.microsoft.com/office/drawing/2014/main" id="{C177F4CF-DA78-440C-AB7E-9D3295067A59}"/>
              </a:ext>
            </a:extLst>
          </p:cNvPr>
          <p:cNvSpPr>
            <a:spLocks noGrp="1" noChangeArrowheads="1"/>
          </p:cNvSpPr>
          <p:nvPr>
            <p:ph type="title"/>
          </p:nvPr>
        </p:nvSpPr>
        <p:spPr>
          <a:xfrm>
            <a:off x="533400" y="304800"/>
            <a:ext cx="7924800" cy="838200"/>
          </a:xfrm>
        </p:spPr>
        <p:txBody>
          <a:bodyPr/>
          <a:lstStyle/>
          <a:p>
            <a:r>
              <a:rPr lang="en-US" altLang="en-US"/>
              <a:t>GPS: System Structure</a:t>
            </a:r>
          </a:p>
        </p:txBody>
      </p:sp>
      <p:graphicFrame>
        <p:nvGraphicFramePr>
          <p:cNvPr id="549897" name="Object 9">
            <a:extLst>
              <a:ext uri="{FF2B5EF4-FFF2-40B4-BE49-F238E27FC236}">
                <a16:creationId xmlns:a16="http://schemas.microsoft.com/office/drawing/2014/main" id="{C6F0FA8B-9C4A-452B-BBCC-80FE1F8237A3}"/>
              </a:ext>
            </a:extLst>
          </p:cNvPr>
          <p:cNvGraphicFramePr>
            <a:graphicFrameLocks noGrp="1" noChangeAspect="1"/>
          </p:cNvGraphicFramePr>
          <p:nvPr>
            <p:ph idx="1"/>
          </p:nvPr>
        </p:nvGraphicFramePr>
        <p:xfrm>
          <a:off x="479425" y="1066800"/>
          <a:ext cx="8185150" cy="4984750"/>
        </p:xfrm>
        <a:graphic>
          <a:graphicData uri="http://schemas.openxmlformats.org/presentationml/2006/ole">
            <mc:AlternateContent xmlns:mc="http://schemas.openxmlformats.org/markup-compatibility/2006">
              <mc:Choice xmlns:v="urn:schemas-microsoft-com:vml" Requires="v">
                <p:oleObj spid="_x0000_s77827" name="Visio" r:id="rId4" imgW="4720895" imgH="2875616" progId="Visio.Drawing.11">
                  <p:embed/>
                </p:oleObj>
              </mc:Choice>
              <mc:Fallback>
                <p:oleObj name="Visio" r:id="rId4" imgW="4720895" imgH="2875616" progId="Visio.Drawing.11">
                  <p:embed/>
                  <p:pic>
                    <p:nvPicPr>
                      <p:cNvPr id="549897" name="Object 9">
                        <a:extLst>
                          <a:ext uri="{FF2B5EF4-FFF2-40B4-BE49-F238E27FC236}">
                            <a16:creationId xmlns:a16="http://schemas.microsoft.com/office/drawing/2014/main" id="{C6F0FA8B-9C4A-452B-BBCC-80FE1F823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1066800"/>
                        <a:ext cx="8185150" cy="498475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36F929-4576-4C98-8198-E919DF41B49D}"/>
              </a:ext>
            </a:extLst>
          </p:cNvPr>
          <p:cNvSpPr>
            <a:spLocks noGrp="1"/>
          </p:cNvSpPr>
          <p:nvPr>
            <p:ph type="sldNum" sz="quarter" idx="11"/>
          </p:nvPr>
        </p:nvSpPr>
        <p:spPr/>
        <p:txBody>
          <a:bodyPr/>
          <a:lstStyle/>
          <a:p>
            <a:fld id="{2E33B805-3982-44C5-87A4-6CB73F50BD1B}" type="slidenum">
              <a:rPr lang="en-US" altLang="en-US"/>
              <a:pPr/>
              <a:t>26</a:t>
            </a:fld>
            <a:endParaRPr lang="en-US" altLang="en-US"/>
          </a:p>
        </p:txBody>
      </p:sp>
      <p:sp>
        <p:nvSpPr>
          <p:cNvPr id="432132" name="Rectangle 4">
            <a:extLst>
              <a:ext uri="{FF2B5EF4-FFF2-40B4-BE49-F238E27FC236}">
                <a16:creationId xmlns:a16="http://schemas.microsoft.com/office/drawing/2014/main" id="{C1D2A3D1-4038-4CC0-98C5-AE1AE479E901}"/>
              </a:ext>
            </a:extLst>
          </p:cNvPr>
          <p:cNvSpPr>
            <a:spLocks noGrp="1" noChangeArrowheads="1"/>
          </p:cNvSpPr>
          <p:nvPr>
            <p:ph type="title"/>
          </p:nvPr>
        </p:nvSpPr>
        <p:spPr/>
        <p:txBody>
          <a:bodyPr/>
          <a:lstStyle/>
          <a:p>
            <a:r>
              <a:rPr lang="en-US" altLang="en-US"/>
              <a:t>GPS: Satellite Signal Characteristics</a:t>
            </a:r>
          </a:p>
        </p:txBody>
      </p:sp>
      <p:sp>
        <p:nvSpPr>
          <p:cNvPr id="432134" name="Rectangle 6">
            <a:extLst>
              <a:ext uri="{FF2B5EF4-FFF2-40B4-BE49-F238E27FC236}">
                <a16:creationId xmlns:a16="http://schemas.microsoft.com/office/drawing/2014/main" id="{DF4893E5-37CE-418D-8C7B-C237EB84A4FF}"/>
              </a:ext>
            </a:extLst>
          </p:cNvPr>
          <p:cNvSpPr>
            <a:spLocks noGrp="1" noChangeArrowheads="1"/>
          </p:cNvSpPr>
          <p:nvPr>
            <p:ph type="body" sz="half" idx="1"/>
          </p:nvPr>
        </p:nvSpPr>
        <p:spPr>
          <a:xfrm>
            <a:off x="609600" y="1371600"/>
            <a:ext cx="8153400" cy="3352800"/>
          </a:xfrm>
        </p:spPr>
        <p:txBody>
          <a:bodyPr/>
          <a:lstStyle/>
          <a:p>
            <a:pPr marL="0" indent="0"/>
            <a:r>
              <a:rPr lang="en-US" altLang="en-US"/>
              <a:t> All GPS satellites transmit on L1 (1575.42 MHz) and L2 (1227.6 MHz)  frequencies. Each satellite uses different ranging codes: </a:t>
            </a:r>
          </a:p>
          <a:p>
            <a:pPr lvl="1"/>
            <a:r>
              <a:rPr lang="en-US" altLang="en-US"/>
              <a:t>C/A code (coarse/acquisition code): 1ms period and 1.023MHz chip rate.</a:t>
            </a:r>
          </a:p>
          <a:p>
            <a:pPr lvl="1"/>
            <a:r>
              <a:rPr lang="en-US" altLang="en-US"/>
              <a:t>P-code (private or precision code). </a:t>
            </a:r>
          </a:p>
          <a:p>
            <a:pPr marL="0" indent="0"/>
            <a:r>
              <a:rPr lang="en-US" altLang="en-US"/>
              <a:t> The C/A code is modulated onto the L1 carrier only, while the P-code is modulated onto both the L1 and L2 carriers. </a:t>
            </a:r>
          </a:p>
          <a:p>
            <a:pPr lvl="1"/>
            <a:r>
              <a:rPr lang="en-US" altLang="en-US"/>
              <a:t>The C/A code is less precise and less complex than the P-code and available to all users. </a:t>
            </a:r>
          </a:p>
          <a:p>
            <a:pPr lvl="1"/>
            <a:r>
              <a:rPr lang="en-US" altLang="en-US"/>
              <a:t>The P-code is intended for military uses and is added to both L1 and L2.</a:t>
            </a:r>
          </a:p>
        </p:txBody>
      </p:sp>
      <p:graphicFrame>
        <p:nvGraphicFramePr>
          <p:cNvPr id="432139" name="Object 11">
            <a:extLst>
              <a:ext uri="{FF2B5EF4-FFF2-40B4-BE49-F238E27FC236}">
                <a16:creationId xmlns:a16="http://schemas.microsoft.com/office/drawing/2014/main" id="{275192FA-6C47-4DEE-9908-6CCCC35D005C}"/>
              </a:ext>
            </a:extLst>
          </p:cNvPr>
          <p:cNvGraphicFramePr>
            <a:graphicFrameLocks noGrp="1" noChangeAspect="1"/>
          </p:cNvGraphicFramePr>
          <p:nvPr>
            <p:ph sz="half" idx="2"/>
          </p:nvPr>
        </p:nvGraphicFramePr>
        <p:xfrm>
          <a:off x="1371600" y="4572000"/>
          <a:ext cx="6096000" cy="2062163"/>
        </p:xfrm>
        <a:graphic>
          <a:graphicData uri="http://schemas.openxmlformats.org/presentationml/2006/ole">
            <mc:AlternateContent xmlns:mc="http://schemas.openxmlformats.org/markup-compatibility/2006">
              <mc:Choice xmlns:v="urn:schemas-microsoft-com:vml" Requires="v">
                <p:oleObj spid="_x0000_s79875" name="Visio" r:id="rId4" imgW="5968133" imgH="2019843" progId="Visio.Drawing.11">
                  <p:embed/>
                </p:oleObj>
              </mc:Choice>
              <mc:Fallback>
                <p:oleObj name="Visio" r:id="rId4" imgW="5968133" imgH="2019843" progId="Visio.Drawing.11">
                  <p:embed/>
                  <p:pic>
                    <p:nvPicPr>
                      <p:cNvPr id="432139" name="Object 11">
                        <a:extLst>
                          <a:ext uri="{FF2B5EF4-FFF2-40B4-BE49-F238E27FC236}">
                            <a16:creationId xmlns:a16="http://schemas.microsoft.com/office/drawing/2014/main" id="{275192FA-6C47-4DEE-9908-6CCCC35D0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572000"/>
                        <a:ext cx="6096000" cy="2062163"/>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935DD7-42A3-4150-870E-520BB77BDB2B}"/>
              </a:ext>
            </a:extLst>
          </p:cNvPr>
          <p:cNvSpPr>
            <a:spLocks noGrp="1"/>
          </p:cNvSpPr>
          <p:nvPr>
            <p:ph type="sldNum" sz="quarter" idx="11"/>
          </p:nvPr>
        </p:nvSpPr>
        <p:spPr/>
        <p:txBody>
          <a:bodyPr/>
          <a:lstStyle/>
          <a:p>
            <a:fld id="{2DC2192C-C651-4B77-99C3-DB1FFCD580EB}" type="slidenum">
              <a:rPr lang="en-US" altLang="en-US"/>
              <a:pPr/>
              <a:t>27</a:t>
            </a:fld>
            <a:endParaRPr lang="en-US" altLang="en-US"/>
          </a:p>
        </p:txBody>
      </p:sp>
      <p:sp>
        <p:nvSpPr>
          <p:cNvPr id="748546" name="Rectangle 2">
            <a:extLst>
              <a:ext uri="{FF2B5EF4-FFF2-40B4-BE49-F238E27FC236}">
                <a16:creationId xmlns:a16="http://schemas.microsoft.com/office/drawing/2014/main" id="{BDF3F078-D501-480D-9165-491EEB373365}"/>
              </a:ext>
            </a:extLst>
          </p:cNvPr>
          <p:cNvSpPr>
            <a:spLocks noGrp="1" noChangeArrowheads="1"/>
          </p:cNvSpPr>
          <p:nvPr>
            <p:ph type="title"/>
          </p:nvPr>
        </p:nvSpPr>
        <p:spPr/>
        <p:txBody>
          <a:bodyPr/>
          <a:lstStyle/>
          <a:p>
            <a:r>
              <a:rPr lang="en-US" altLang="en-US"/>
              <a:t>GPS L1 Signal Spectra</a:t>
            </a:r>
          </a:p>
        </p:txBody>
      </p:sp>
      <p:pic>
        <p:nvPicPr>
          <p:cNvPr id="748549" name="Picture 5">
            <a:extLst>
              <a:ext uri="{FF2B5EF4-FFF2-40B4-BE49-F238E27FC236}">
                <a16:creationId xmlns:a16="http://schemas.microsoft.com/office/drawing/2014/main" id="{3CB2F77E-2DFC-4FDC-BD7C-83FAFB4307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6225" y="1371600"/>
            <a:ext cx="6051550" cy="47244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07CBD-F687-42FD-B382-FB86E593336D}"/>
              </a:ext>
            </a:extLst>
          </p:cNvPr>
          <p:cNvSpPr>
            <a:spLocks noGrp="1"/>
          </p:cNvSpPr>
          <p:nvPr>
            <p:ph type="sldNum" sz="quarter" idx="11"/>
          </p:nvPr>
        </p:nvSpPr>
        <p:spPr/>
        <p:txBody>
          <a:bodyPr/>
          <a:lstStyle/>
          <a:p>
            <a:fld id="{9FEF95FB-7DA2-4AB9-B63F-6F81DAB7EF05}" type="slidenum">
              <a:rPr lang="en-US" altLang="en-US"/>
              <a:pPr/>
              <a:t>28</a:t>
            </a:fld>
            <a:endParaRPr lang="en-US" altLang="en-US"/>
          </a:p>
        </p:txBody>
      </p:sp>
      <p:sp>
        <p:nvSpPr>
          <p:cNvPr id="750594" name="Rectangle 2">
            <a:extLst>
              <a:ext uri="{FF2B5EF4-FFF2-40B4-BE49-F238E27FC236}">
                <a16:creationId xmlns:a16="http://schemas.microsoft.com/office/drawing/2014/main" id="{6B2A602E-B70F-47B1-ADD7-E25A47B9D791}"/>
              </a:ext>
            </a:extLst>
          </p:cNvPr>
          <p:cNvSpPr>
            <a:spLocks noGrp="1" noChangeArrowheads="1"/>
          </p:cNvSpPr>
          <p:nvPr>
            <p:ph type="title"/>
          </p:nvPr>
        </p:nvSpPr>
        <p:spPr/>
        <p:txBody>
          <a:bodyPr/>
          <a:lstStyle/>
          <a:p>
            <a:r>
              <a:rPr lang="en-US" altLang="en-US"/>
              <a:t>Generation of C/A Code</a:t>
            </a:r>
          </a:p>
        </p:txBody>
      </p:sp>
      <p:pic>
        <p:nvPicPr>
          <p:cNvPr id="750597" name="Picture 5">
            <a:extLst>
              <a:ext uri="{FF2B5EF4-FFF2-40B4-BE49-F238E27FC236}">
                <a16:creationId xmlns:a16="http://schemas.microsoft.com/office/drawing/2014/main" id="{70BCC9B5-F434-4116-8396-36DC5DFE57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06525" y="1371600"/>
            <a:ext cx="6329363" cy="47244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96104-8E52-411F-B965-4477725A0AF8}"/>
              </a:ext>
            </a:extLst>
          </p:cNvPr>
          <p:cNvSpPr>
            <a:spLocks noGrp="1"/>
          </p:cNvSpPr>
          <p:nvPr>
            <p:ph type="sldNum" sz="quarter" idx="11"/>
          </p:nvPr>
        </p:nvSpPr>
        <p:spPr/>
        <p:txBody>
          <a:bodyPr/>
          <a:lstStyle/>
          <a:p>
            <a:fld id="{063742E9-43E5-4A0D-BFD1-9EDBC10E00DE}" type="slidenum">
              <a:rPr lang="en-US" altLang="en-US"/>
              <a:pPr/>
              <a:t>29</a:t>
            </a:fld>
            <a:endParaRPr lang="en-US" altLang="en-US"/>
          </a:p>
        </p:txBody>
      </p:sp>
      <p:sp>
        <p:nvSpPr>
          <p:cNvPr id="647170" name="Rectangle 2">
            <a:extLst>
              <a:ext uri="{FF2B5EF4-FFF2-40B4-BE49-F238E27FC236}">
                <a16:creationId xmlns:a16="http://schemas.microsoft.com/office/drawing/2014/main" id="{5BD4F73D-9FAC-4DC8-B4DF-7D2F59D8476B}"/>
              </a:ext>
            </a:extLst>
          </p:cNvPr>
          <p:cNvSpPr>
            <a:spLocks noGrp="1" noChangeArrowheads="1"/>
          </p:cNvSpPr>
          <p:nvPr>
            <p:ph type="title"/>
          </p:nvPr>
        </p:nvSpPr>
        <p:spPr/>
        <p:txBody>
          <a:bodyPr/>
          <a:lstStyle/>
          <a:p>
            <a:r>
              <a:rPr lang="en-US" altLang="en-US"/>
              <a:t>GPS: Signal Waveform</a:t>
            </a:r>
          </a:p>
        </p:txBody>
      </p:sp>
      <p:graphicFrame>
        <p:nvGraphicFramePr>
          <p:cNvPr id="647171" name="Object 3">
            <a:extLst>
              <a:ext uri="{FF2B5EF4-FFF2-40B4-BE49-F238E27FC236}">
                <a16:creationId xmlns:a16="http://schemas.microsoft.com/office/drawing/2014/main" id="{A82BDEFD-9C12-4078-BB26-4D7D1C610689}"/>
              </a:ext>
            </a:extLst>
          </p:cNvPr>
          <p:cNvGraphicFramePr>
            <a:graphicFrameLocks noGrp="1" noChangeAspect="1"/>
          </p:cNvGraphicFramePr>
          <p:nvPr>
            <p:ph idx="1"/>
          </p:nvPr>
        </p:nvGraphicFramePr>
        <p:xfrm>
          <a:off x="381000" y="1765300"/>
          <a:ext cx="8077200" cy="3830638"/>
        </p:xfrm>
        <a:graphic>
          <a:graphicData uri="http://schemas.openxmlformats.org/presentationml/2006/ole">
            <mc:AlternateContent xmlns:mc="http://schemas.openxmlformats.org/markup-compatibility/2006">
              <mc:Choice xmlns:v="urn:schemas-microsoft-com:vml" Requires="v">
                <p:oleObj spid="_x0000_s83971" name="Visio" r:id="rId4" imgW="10279482" imgH="4875987" progId="Visio.Drawing.11">
                  <p:embed/>
                </p:oleObj>
              </mc:Choice>
              <mc:Fallback>
                <p:oleObj name="Visio" r:id="rId4" imgW="10279482" imgH="4875987" progId="Visio.Drawing.11">
                  <p:embed/>
                  <p:pic>
                    <p:nvPicPr>
                      <p:cNvPr id="647171" name="Object 3">
                        <a:extLst>
                          <a:ext uri="{FF2B5EF4-FFF2-40B4-BE49-F238E27FC236}">
                            <a16:creationId xmlns:a16="http://schemas.microsoft.com/office/drawing/2014/main" id="{A82BDEFD-9C12-4078-BB26-4D7D1C610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5300"/>
                        <a:ext cx="8077200" cy="3830638"/>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671B42-60B6-40EC-945A-02D0D444D3EF}"/>
              </a:ext>
            </a:extLst>
          </p:cNvPr>
          <p:cNvSpPr>
            <a:spLocks noGrp="1"/>
          </p:cNvSpPr>
          <p:nvPr>
            <p:ph type="sldNum" sz="quarter" idx="11"/>
          </p:nvPr>
        </p:nvSpPr>
        <p:spPr/>
        <p:txBody>
          <a:bodyPr/>
          <a:lstStyle/>
          <a:p>
            <a:fld id="{996E8AE3-BEEA-4CD4-9783-5AE16E013337}" type="slidenum">
              <a:rPr lang="en-US" altLang="en-US"/>
              <a:pPr/>
              <a:t>3</a:t>
            </a:fld>
            <a:endParaRPr lang="en-US" altLang="en-US"/>
          </a:p>
        </p:txBody>
      </p:sp>
      <p:sp>
        <p:nvSpPr>
          <p:cNvPr id="721922" name="Rectangle 2">
            <a:extLst>
              <a:ext uri="{FF2B5EF4-FFF2-40B4-BE49-F238E27FC236}">
                <a16:creationId xmlns:a16="http://schemas.microsoft.com/office/drawing/2014/main" id="{1D6B68F7-29AE-4832-8E69-D2FB2A585FF9}"/>
              </a:ext>
            </a:extLst>
          </p:cNvPr>
          <p:cNvSpPr>
            <a:spLocks noGrp="1" noChangeArrowheads="1"/>
          </p:cNvSpPr>
          <p:nvPr>
            <p:ph type="title"/>
          </p:nvPr>
        </p:nvSpPr>
        <p:spPr/>
        <p:txBody>
          <a:bodyPr/>
          <a:lstStyle/>
          <a:p>
            <a:r>
              <a:rPr lang="en-US" altLang="ko-KR">
                <a:ea typeface="Gulim" panose="020B0600000101010101" pitchFamily="34" charset="-127"/>
              </a:rPr>
              <a:t>LBS</a:t>
            </a:r>
            <a:r>
              <a:rPr lang="en-US" altLang="en-US"/>
              <a:t>: A Historic View</a:t>
            </a:r>
          </a:p>
        </p:txBody>
      </p:sp>
      <p:sp>
        <p:nvSpPr>
          <p:cNvPr id="721923" name="Rectangle 3">
            <a:extLst>
              <a:ext uri="{FF2B5EF4-FFF2-40B4-BE49-F238E27FC236}">
                <a16:creationId xmlns:a16="http://schemas.microsoft.com/office/drawing/2014/main" id="{310CB10E-BDC1-41BC-AC50-980EDF3ADAF4}"/>
              </a:ext>
            </a:extLst>
          </p:cNvPr>
          <p:cNvSpPr>
            <a:spLocks noGrp="1" noChangeArrowheads="1"/>
          </p:cNvSpPr>
          <p:nvPr>
            <p:ph type="body" sz="half" idx="3"/>
          </p:nvPr>
        </p:nvSpPr>
        <p:spPr>
          <a:xfrm>
            <a:off x="381000" y="3200400"/>
            <a:ext cx="8382000" cy="3048000"/>
          </a:xfrm>
        </p:spPr>
        <p:txBody>
          <a:bodyPr/>
          <a:lstStyle/>
          <a:p>
            <a:pPr marL="0" indent="0">
              <a:lnSpc>
                <a:spcPct val="80000"/>
              </a:lnSpc>
            </a:pPr>
            <a:r>
              <a:rPr lang="en-US" altLang="ko-KR" sz="1600" b="1">
                <a:ea typeface="Gulim" panose="020B0600000101010101" pitchFamily="34" charset="-127"/>
              </a:rPr>
              <a:t> </a:t>
            </a:r>
            <a:r>
              <a:rPr lang="en-US" altLang="en-US" sz="1600" b="1"/>
              <a:t>Emergency </a:t>
            </a:r>
            <a:r>
              <a:rPr lang="en-US" altLang="ko-KR" sz="1600" b="1">
                <a:ea typeface="Gulim" panose="020B0600000101010101" pitchFamily="34" charset="-127"/>
              </a:rPr>
              <a:t>m</a:t>
            </a:r>
            <a:r>
              <a:rPr lang="en-US" altLang="en-US" sz="1600" b="1"/>
              <a:t>edical </a:t>
            </a:r>
            <a:r>
              <a:rPr lang="en-US" altLang="ko-KR" sz="1600" b="1">
                <a:ea typeface="Gulim" panose="020B0600000101010101" pitchFamily="34" charset="-127"/>
              </a:rPr>
              <a:t>s</a:t>
            </a:r>
            <a:r>
              <a:rPr lang="en-US" altLang="en-US" sz="1600" b="1"/>
              <a:t>ervices (EMS)</a:t>
            </a:r>
          </a:p>
          <a:p>
            <a:pPr lvl="1">
              <a:lnSpc>
                <a:spcPct val="80000"/>
              </a:lnSpc>
            </a:pPr>
            <a:r>
              <a:rPr lang="en-US" altLang="en-US" sz="1600"/>
              <a:t>In 1487, the first recorded use of ambulance was by the Spanish army, Queen Isabella of Spain.</a:t>
            </a:r>
          </a:p>
          <a:p>
            <a:pPr marL="0" indent="0">
              <a:lnSpc>
                <a:spcPct val="80000"/>
              </a:lnSpc>
            </a:pPr>
            <a:r>
              <a:rPr lang="en-US" altLang="ko-KR" sz="1600" b="1">
                <a:ea typeface="Gulim" panose="020B0600000101010101" pitchFamily="34" charset="-127"/>
              </a:rPr>
              <a:t> </a:t>
            </a:r>
            <a:r>
              <a:rPr lang="en-US" altLang="en-US" sz="1600" b="1"/>
              <a:t>Yellow </a:t>
            </a:r>
            <a:r>
              <a:rPr lang="en-US" altLang="ko-KR" sz="1600" b="1">
                <a:ea typeface="Gulim" panose="020B0600000101010101" pitchFamily="34" charset="-127"/>
              </a:rPr>
              <a:t>p</a:t>
            </a:r>
            <a:r>
              <a:rPr lang="en-US" altLang="en-US" sz="1600" b="1"/>
              <a:t>ages</a:t>
            </a:r>
            <a:r>
              <a:rPr lang="en-US" altLang="en-US" sz="1600"/>
              <a:t> (A more than $136B world wide market)</a:t>
            </a:r>
          </a:p>
          <a:p>
            <a:pPr lvl="1">
              <a:lnSpc>
                <a:spcPct val="80000"/>
              </a:lnSpc>
            </a:pPr>
            <a:r>
              <a:rPr lang="en-US" altLang="en-US" sz="1600"/>
              <a:t>In 1886, Reuben H. Donnelly produced the first Yellow Pages.</a:t>
            </a:r>
          </a:p>
          <a:p>
            <a:pPr lvl="1">
              <a:lnSpc>
                <a:spcPct val="80000"/>
              </a:lnSpc>
            </a:pPr>
            <a:r>
              <a:rPr lang="en-US" altLang="en-US" sz="1600"/>
              <a:t>In 1909, St. Louis produced the first Yellow Pages directory with coupons.</a:t>
            </a:r>
          </a:p>
          <a:p>
            <a:pPr marL="0" indent="0">
              <a:lnSpc>
                <a:spcPct val="80000"/>
              </a:lnSpc>
            </a:pPr>
            <a:r>
              <a:rPr lang="en-US" altLang="ko-KR" sz="1600">
                <a:ea typeface="Gulim" panose="020B0600000101010101" pitchFamily="34" charset="-127"/>
              </a:rPr>
              <a:t> </a:t>
            </a:r>
            <a:r>
              <a:rPr lang="en-US" altLang="en-US" sz="1600" b="1"/>
              <a:t>Local </a:t>
            </a:r>
            <a:r>
              <a:rPr lang="en-US" altLang="ko-KR" sz="1600" b="1">
                <a:ea typeface="Gulim" panose="020B0600000101010101" pitchFamily="34" charset="-127"/>
              </a:rPr>
              <a:t>w</a:t>
            </a:r>
            <a:r>
              <a:rPr lang="en-US" altLang="en-US" sz="1600" b="1"/>
              <a:t>eather and </a:t>
            </a:r>
            <a:r>
              <a:rPr lang="en-US" altLang="ko-KR" sz="1600" b="1">
                <a:ea typeface="Gulim" panose="020B0600000101010101" pitchFamily="34" charset="-127"/>
              </a:rPr>
              <a:t>t</a:t>
            </a:r>
            <a:r>
              <a:rPr lang="en-US" altLang="en-US" sz="1600" b="1"/>
              <a:t>raffic </a:t>
            </a:r>
            <a:r>
              <a:rPr lang="en-US" altLang="ko-KR" sz="1600" b="1">
                <a:ea typeface="Gulim" panose="020B0600000101010101" pitchFamily="34" charset="-127"/>
              </a:rPr>
              <a:t>b</a:t>
            </a:r>
            <a:r>
              <a:rPr lang="en-US" altLang="en-US" sz="1600" b="1"/>
              <a:t>roadcast in </a:t>
            </a:r>
            <a:r>
              <a:rPr lang="en-US" altLang="ko-KR" sz="1600" b="1">
                <a:ea typeface="Gulim" panose="020B0600000101010101" pitchFamily="34" charset="-127"/>
              </a:rPr>
              <a:t>r</a:t>
            </a:r>
            <a:r>
              <a:rPr lang="en-US" altLang="en-US" sz="1600" b="1"/>
              <a:t>adio and TV</a:t>
            </a:r>
          </a:p>
          <a:p>
            <a:pPr lvl="1">
              <a:lnSpc>
                <a:spcPct val="80000"/>
              </a:lnSpc>
            </a:pPr>
            <a:r>
              <a:rPr lang="en-US" altLang="en-US" sz="1600"/>
              <a:t>Since 1960s, radio traffic report has been very popular in US.</a:t>
            </a:r>
          </a:p>
          <a:p>
            <a:pPr lvl="1">
              <a:lnSpc>
                <a:spcPct val="80000"/>
              </a:lnSpc>
            </a:pPr>
            <a:r>
              <a:rPr lang="en-US" altLang="en-US" sz="1600"/>
              <a:t>On May 2, 1982, the weather channel (TWC) went on the air.</a:t>
            </a:r>
          </a:p>
          <a:p>
            <a:pPr marL="0" indent="0">
              <a:lnSpc>
                <a:spcPct val="80000"/>
              </a:lnSpc>
            </a:pPr>
            <a:r>
              <a:rPr lang="en-US" altLang="ko-KR" sz="1600" b="1">
                <a:ea typeface="Gulim" panose="020B0600000101010101" pitchFamily="34" charset="-127"/>
              </a:rPr>
              <a:t> </a:t>
            </a:r>
            <a:r>
              <a:rPr lang="en-US" altLang="en-US" sz="1600" b="1"/>
              <a:t>Emergency </a:t>
            </a:r>
            <a:r>
              <a:rPr lang="en-US" altLang="ko-KR" sz="1600" b="1">
                <a:ea typeface="Gulim" panose="020B0600000101010101" pitchFamily="34" charset="-127"/>
              </a:rPr>
              <a:t>p</a:t>
            </a:r>
            <a:r>
              <a:rPr lang="en-US" altLang="en-US" sz="1600" b="1"/>
              <a:t>hone </a:t>
            </a:r>
            <a:r>
              <a:rPr lang="en-US" altLang="ko-KR" sz="1600" b="1">
                <a:ea typeface="Gulim" panose="020B0600000101010101" pitchFamily="34" charset="-127"/>
              </a:rPr>
              <a:t>s</a:t>
            </a:r>
            <a:r>
              <a:rPr lang="en-US" altLang="en-US" sz="1600" b="1"/>
              <a:t>ervices</a:t>
            </a:r>
          </a:p>
          <a:p>
            <a:pPr lvl="1">
              <a:lnSpc>
                <a:spcPct val="80000"/>
              </a:lnSpc>
            </a:pPr>
            <a:r>
              <a:rPr lang="en-US" altLang="en-US" sz="1600"/>
              <a:t>In 1968, AT&amp;T and FCC come out with this nationwide emergency phone number – 911. (It is 1-1-2 across the European Union and 999 in UK).</a:t>
            </a:r>
          </a:p>
          <a:p>
            <a:pPr lvl="1">
              <a:lnSpc>
                <a:spcPct val="80000"/>
              </a:lnSpc>
            </a:pPr>
            <a:r>
              <a:rPr lang="en-US" altLang="en-US" sz="1600"/>
              <a:t>In 2000, FCC issued a mandate of E911 to wireless carriers.</a:t>
            </a:r>
          </a:p>
        </p:txBody>
      </p:sp>
      <p:pic>
        <p:nvPicPr>
          <p:cNvPr id="721924" name="Picture 4">
            <a:extLst>
              <a:ext uri="{FF2B5EF4-FFF2-40B4-BE49-F238E27FC236}">
                <a16:creationId xmlns:a16="http://schemas.microsoft.com/office/drawing/2014/main" id="{282C8D46-F116-4783-B87B-C9C66D402D3C}"/>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295400" y="1143000"/>
            <a:ext cx="2514600" cy="191928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1925" name="Picture 5">
            <a:hlinkClick r:id="rId4"/>
            <a:extLst>
              <a:ext uri="{FF2B5EF4-FFF2-40B4-BE49-F238E27FC236}">
                <a16:creationId xmlns:a16="http://schemas.microsoft.com/office/drawing/2014/main" id="{98204B2A-C378-4418-BDC5-BD08DD07BE6D}"/>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5334000" y="1143000"/>
            <a:ext cx="2133600" cy="1941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2F9F1B1-8CB2-41E6-8F3E-BDC2D7B810F5}"/>
              </a:ext>
            </a:extLst>
          </p:cNvPr>
          <p:cNvSpPr>
            <a:spLocks noGrp="1"/>
          </p:cNvSpPr>
          <p:nvPr>
            <p:ph type="sldNum" sz="quarter" idx="11"/>
          </p:nvPr>
        </p:nvSpPr>
        <p:spPr/>
        <p:txBody>
          <a:bodyPr/>
          <a:lstStyle/>
          <a:p>
            <a:fld id="{D837470C-2646-41A4-A932-32FD6D846685}" type="slidenum">
              <a:rPr lang="en-US" altLang="en-US"/>
              <a:pPr/>
              <a:t>30</a:t>
            </a:fld>
            <a:endParaRPr lang="en-US" altLang="en-US"/>
          </a:p>
        </p:txBody>
      </p:sp>
      <p:sp>
        <p:nvSpPr>
          <p:cNvPr id="215042" name="Rectangle 2">
            <a:extLst>
              <a:ext uri="{FF2B5EF4-FFF2-40B4-BE49-F238E27FC236}">
                <a16:creationId xmlns:a16="http://schemas.microsoft.com/office/drawing/2014/main" id="{6919DA09-1877-4F02-8F90-CFB7596BD807}"/>
              </a:ext>
            </a:extLst>
          </p:cNvPr>
          <p:cNvSpPr>
            <a:spLocks noGrp="1" noChangeArrowheads="1"/>
          </p:cNvSpPr>
          <p:nvPr>
            <p:ph type="title"/>
          </p:nvPr>
        </p:nvSpPr>
        <p:spPr/>
        <p:txBody>
          <a:bodyPr/>
          <a:lstStyle/>
          <a:p>
            <a:r>
              <a:rPr lang="en-US" altLang="en-US"/>
              <a:t>GPS: Message Format</a:t>
            </a:r>
          </a:p>
        </p:txBody>
      </p:sp>
      <p:graphicFrame>
        <p:nvGraphicFramePr>
          <p:cNvPr id="215056" name="Object 16">
            <a:extLst>
              <a:ext uri="{FF2B5EF4-FFF2-40B4-BE49-F238E27FC236}">
                <a16:creationId xmlns:a16="http://schemas.microsoft.com/office/drawing/2014/main" id="{C0E1DAA1-6A8B-431F-BC25-19FF312DF37E}"/>
              </a:ext>
            </a:extLst>
          </p:cNvPr>
          <p:cNvGraphicFramePr>
            <a:graphicFrameLocks noGrp="1" noChangeAspect="1"/>
          </p:cNvGraphicFramePr>
          <p:nvPr>
            <p:ph idx="1"/>
          </p:nvPr>
        </p:nvGraphicFramePr>
        <p:xfrm>
          <a:off x="925513" y="1385888"/>
          <a:ext cx="7292975" cy="4694237"/>
        </p:xfrm>
        <a:graphic>
          <a:graphicData uri="http://schemas.openxmlformats.org/presentationml/2006/ole">
            <mc:AlternateContent xmlns:mc="http://schemas.openxmlformats.org/markup-compatibility/2006">
              <mc:Choice xmlns:v="urn:schemas-microsoft-com:vml" Requires="v">
                <p:oleObj spid="_x0000_s86019" name="Visio" r:id="rId4" imgW="11530573" imgH="7421217" progId="Visio.Drawing.11">
                  <p:embed/>
                </p:oleObj>
              </mc:Choice>
              <mc:Fallback>
                <p:oleObj name="Visio" r:id="rId4" imgW="11530573" imgH="7421217" progId="Visio.Drawing.11">
                  <p:embed/>
                  <p:pic>
                    <p:nvPicPr>
                      <p:cNvPr id="215056" name="Object 16">
                        <a:extLst>
                          <a:ext uri="{FF2B5EF4-FFF2-40B4-BE49-F238E27FC236}">
                            <a16:creationId xmlns:a16="http://schemas.microsoft.com/office/drawing/2014/main" id="{C0E1DAA1-6A8B-431F-BC25-19FF312DF3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513" y="1385888"/>
                        <a:ext cx="7292975" cy="4694237"/>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71E6DF-C695-478D-BFE3-EA07A099665A}"/>
              </a:ext>
            </a:extLst>
          </p:cNvPr>
          <p:cNvSpPr>
            <a:spLocks noGrp="1"/>
          </p:cNvSpPr>
          <p:nvPr>
            <p:ph type="sldNum" sz="quarter" idx="11"/>
          </p:nvPr>
        </p:nvSpPr>
        <p:spPr/>
        <p:txBody>
          <a:bodyPr/>
          <a:lstStyle/>
          <a:p>
            <a:fld id="{EBD5B7F8-C2C3-4E2B-8EA0-27E4CE4F3642}" type="slidenum">
              <a:rPr lang="en-US" altLang="en-US"/>
              <a:pPr/>
              <a:t>31</a:t>
            </a:fld>
            <a:endParaRPr lang="en-US" altLang="en-US"/>
          </a:p>
        </p:txBody>
      </p:sp>
      <p:sp>
        <p:nvSpPr>
          <p:cNvPr id="694274" name="Rectangle 2">
            <a:extLst>
              <a:ext uri="{FF2B5EF4-FFF2-40B4-BE49-F238E27FC236}">
                <a16:creationId xmlns:a16="http://schemas.microsoft.com/office/drawing/2014/main" id="{0650A8B7-ADEE-446D-9DC9-606AEEC39819}"/>
              </a:ext>
            </a:extLst>
          </p:cNvPr>
          <p:cNvSpPr>
            <a:spLocks noGrp="1" noChangeArrowheads="1"/>
          </p:cNvSpPr>
          <p:nvPr>
            <p:ph type="title"/>
          </p:nvPr>
        </p:nvSpPr>
        <p:spPr/>
        <p:txBody>
          <a:bodyPr/>
          <a:lstStyle/>
          <a:p>
            <a:r>
              <a:rPr lang="en-US" altLang="en-US"/>
              <a:t>GPS: Navigation Data</a:t>
            </a:r>
          </a:p>
        </p:txBody>
      </p:sp>
      <p:sp>
        <p:nvSpPr>
          <p:cNvPr id="694275" name="Rectangle 3">
            <a:extLst>
              <a:ext uri="{FF2B5EF4-FFF2-40B4-BE49-F238E27FC236}">
                <a16:creationId xmlns:a16="http://schemas.microsoft.com/office/drawing/2014/main" id="{9F027C82-363F-43D8-9868-D8AA62AA34AE}"/>
              </a:ext>
            </a:extLst>
          </p:cNvPr>
          <p:cNvSpPr>
            <a:spLocks noGrp="1" noChangeArrowheads="1"/>
          </p:cNvSpPr>
          <p:nvPr>
            <p:ph type="body" idx="1"/>
          </p:nvPr>
        </p:nvSpPr>
        <p:spPr/>
        <p:txBody>
          <a:bodyPr/>
          <a:lstStyle/>
          <a:p>
            <a:r>
              <a:rPr lang="en-US" altLang="en-US"/>
              <a:t>TLM – Telemetry: 30 bits, sent at the beginning of each frame.</a:t>
            </a:r>
          </a:p>
          <a:p>
            <a:pPr lvl="1"/>
            <a:r>
              <a:rPr lang="en-US" altLang="en-US"/>
              <a:t>It is used for data synchronization and satellite maintenance.</a:t>
            </a:r>
          </a:p>
          <a:p>
            <a:pPr lvl="1"/>
            <a:r>
              <a:rPr lang="en-US" altLang="en-US"/>
              <a:t>They are usually constant for any one satellite for a long period of time.</a:t>
            </a:r>
          </a:p>
          <a:p>
            <a:r>
              <a:rPr lang="en-US" altLang="en-US"/>
              <a:t>HOW – Handover Word: 30 bits, sent after TLM.</a:t>
            </a:r>
          </a:p>
          <a:p>
            <a:pPr lvl="1"/>
            <a:r>
              <a:rPr lang="en-US" altLang="en-US"/>
              <a:t>It indicates the time at the beginning of the next subframe.</a:t>
            </a:r>
          </a:p>
          <a:p>
            <a:pPr lvl="1"/>
            <a:r>
              <a:rPr lang="en-US" altLang="en-US"/>
              <a:t>It also contains a sub-frame ID, some flags and parity bits.</a:t>
            </a:r>
          </a:p>
          <a:p>
            <a:r>
              <a:rPr lang="en-US" altLang="en-US"/>
              <a:t>Ephemeris: It is sent in each frame by each satellite.</a:t>
            </a:r>
          </a:p>
          <a:p>
            <a:pPr lvl="1"/>
            <a:r>
              <a:rPr lang="en-US" altLang="en-US"/>
              <a:t>It may take the GPS receiver up to 30 seconds to acquire Ephemeris.</a:t>
            </a:r>
          </a:p>
          <a:p>
            <a:r>
              <a:rPr lang="en-US" altLang="en-US"/>
              <a:t>Almanac: It is spread out over all 25 frames of the message.</a:t>
            </a:r>
          </a:p>
          <a:p>
            <a:pPr lvl="1"/>
            <a:r>
              <a:rPr lang="en-US" altLang="en-US"/>
              <a:t>For receiving the complete Almanac, the GPS receiver may need about 12.5 minutes.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A365BD-F44B-4ABB-B9A8-B978CD110722}"/>
              </a:ext>
            </a:extLst>
          </p:cNvPr>
          <p:cNvSpPr>
            <a:spLocks noGrp="1"/>
          </p:cNvSpPr>
          <p:nvPr>
            <p:ph type="sldNum" sz="quarter" idx="11"/>
          </p:nvPr>
        </p:nvSpPr>
        <p:spPr/>
        <p:txBody>
          <a:bodyPr/>
          <a:lstStyle/>
          <a:p>
            <a:fld id="{AA84E38F-226D-4953-8938-0754D18FCBAD}" type="slidenum">
              <a:rPr lang="en-US" altLang="en-US"/>
              <a:pPr/>
              <a:t>32</a:t>
            </a:fld>
            <a:endParaRPr lang="en-US" altLang="en-US"/>
          </a:p>
        </p:txBody>
      </p:sp>
      <p:sp>
        <p:nvSpPr>
          <p:cNvPr id="772098" name="Rectangle 2">
            <a:extLst>
              <a:ext uri="{FF2B5EF4-FFF2-40B4-BE49-F238E27FC236}">
                <a16:creationId xmlns:a16="http://schemas.microsoft.com/office/drawing/2014/main" id="{1D5FB66F-1787-4354-AC58-76089293731E}"/>
              </a:ext>
            </a:extLst>
          </p:cNvPr>
          <p:cNvSpPr>
            <a:spLocks noGrp="1" noChangeArrowheads="1"/>
          </p:cNvSpPr>
          <p:nvPr>
            <p:ph type="title"/>
          </p:nvPr>
        </p:nvSpPr>
        <p:spPr/>
        <p:txBody>
          <a:bodyPr/>
          <a:lstStyle/>
          <a:p>
            <a:r>
              <a:rPr lang="en-US" altLang="en-US"/>
              <a:t>Satellite Data in Subframe 1(1/2)</a:t>
            </a:r>
          </a:p>
        </p:txBody>
      </p:sp>
      <p:sp>
        <p:nvSpPr>
          <p:cNvPr id="772099" name="Rectangle 3">
            <a:extLst>
              <a:ext uri="{FF2B5EF4-FFF2-40B4-BE49-F238E27FC236}">
                <a16:creationId xmlns:a16="http://schemas.microsoft.com/office/drawing/2014/main" id="{BDCF3A98-E363-43E0-8795-40051E943904}"/>
              </a:ext>
            </a:extLst>
          </p:cNvPr>
          <p:cNvSpPr>
            <a:spLocks noGrp="1" noChangeArrowheads="1"/>
          </p:cNvSpPr>
          <p:nvPr>
            <p:ph type="body" idx="1"/>
          </p:nvPr>
        </p:nvSpPr>
        <p:spPr>
          <a:xfrm>
            <a:off x="609600" y="1371600"/>
            <a:ext cx="8077200" cy="4876800"/>
          </a:xfrm>
        </p:spPr>
        <p:txBody>
          <a:bodyPr/>
          <a:lstStyle/>
          <a:p>
            <a:pPr>
              <a:lnSpc>
                <a:spcPct val="90000"/>
              </a:lnSpc>
            </a:pPr>
            <a:r>
              <a:rPr lang="en-US" altLang="en-US" b="1" i="1"/>
              <a:t>Week number </a:t>
            </a:r>
            <a:r>
              <a:rPr lang="en-US" altLang="en-US" i="1"/>
              <a:t>(61–70): </a:t>
            </a:r>
            <a:r>
              <a:rPr lang="en-US" altLang="en-US"/>
              <a:t>These 10 bits represent the MSB of the Z counts and indicate the number of weeks from midnight on the night of January 5, 1980. Users must count the rollover if it is over 1,023 weeks.</a:t>
            </a:r>
          </a:p>
          <a:p>
            <a:pPr>
              <a:lnSpc>
                <a:spcPct val="90000"/>
              </a:lnSpc>
            </a:pPr>
            <a:r>
              <a:rPr lang="en-US" altLang="en-US" b="1" i="1"/>
              <a:t>User range accuracy </a:t>
            </a:r>
            <a:r>
              <a:rPr lang="en-US" altLang="en-US" i="1"/>
              <a:t>(73–76): </a:t>
            </a:r>
            <a:r>
              <a:rPr lang="en-US" altLang="en-US"/>
              <a:t>These 4 bits give the predicted user range accuracy and its value </a:t>
            </a:r>
            <a:r>
              <a:rPr lang="en-US" altLang="en-US" i="1"/>
              <a:t>N </a:t>
            </a:r>
            <a:r>
              <a:rPr lang="en-US" altLang="en-US"/>
              <a:t>ranges from 0–15. The accuracy value </a:t>
            </a:r>
            <a:r>
              <a:rPr lang="en-US" altLang="en-US" i="1"/>
              <a:t>X </a:t>
            </a:r>
            <a:r>
              <a:rPr lang="en-US" altLang="en-US"/>
              <a:t>is:</a:t>
            </a:r>
          </a:p>
          <a:p>
            <a:pPr lvl="1">
              <a:lnSpc>
                <a:spcPct val="90000"/>
              </a:lnSpc>
            </a:pPr>
            <a:r>
              <a:rPr lang="en-US" altLang="en-US"/>
              <a:t>If </a:t>
            </a:r>
            <a:r>
              <a:rPr lang="en-US" altLang="en-US" i="1"/>
              <a:t>N </a:t>
            </a:r>
            <a:r>
              <a:rPr lang="en-US" altLang="en-US"/>
              <a:t>is 6 or less, </a:t>
            </a:r>
            <a:r>
              <a:rPr lang="en-US" altLang="en-US" i="1"/>
              <a:t>X=</a:t>
            </a:r>
            <a:r>
              <a:rPr lang="en-US" altLang="en-US"/>
              <a:t>2</a:t>
            </a:r>
            <a:r>
              <a:rPr lang="en-US" altLang="en-US" baseline="30000"/>
              <a:t>(1 +</a:t>
            </a:r>
            <a:r>
              <a:rPr lang="en-US" altLang="en-US" i="1" baseline="30000"/>
              <a:t>N</a:t>
            </a:r>
            <a:r>
              <a:rPr lang="en-US" altLang="en-US" baseline="30000"/>
              <a:t>/2)</a:t>
            </a:r>
            <a:r>
              <a:rPr lang="en-US" altLang="en-US"/>
              <a:t> (rounded-of-values </a:t>
            </a:r>
            <a:r>
              <a:rPr lang="en-US" altLang="en-US" i="1"/>
              <a:t>N=</a:t>
            </a:r>
            <a:r>
              <a:rPr lang="en-US" altLang="en-US"/>
              <a:t>1, </a:t>
            </a:r>
            <a:r>
              <a:rPr lang="en-US" altLang="en-US" i="1"/>
              <a:t>X=</a:t>
            </a:r>
            <a:r>
              <a:rPr lang="en-US" altLang="en-US"/>
              <a:t>2.8; </a:t>
            </a:r>
            <a:r>
              <a:rPr lang="en-US" altLang="en-US" i="1"/>
              <a:t>N=</a:t>
            </a:r>
            <a:r>
              <a:rPr lang="en-US" altLang="en-US"/>
              <a:t>3, </a:t>
            </a:r>
            <a:r>
              <a:rPr lang="en-US" altLang="en-US" i="1"/>
              <a:t>X=</a:t>
            </a:r>
            <a:r>
              <a:rPr lang="en-US" altLang="en-US"/>
              <a:t>5.7; </a:t>
            </a:r>
            <a:r>
              <a:rPr lang="en-US" altLang="en-US" i="1"/>
              <a:t>N=</a:t>
            </a:r>
            <a:r>
              <a:rPr lang="en-US" altLang="en-US"/>
              <a:t>5, </a:t>
            </a:r>
            <a:r>
              <a:rPr lang="en-US" altLang="en-US" i="1"/>
              <a:t>X=</a:t>
            </a:r>
            <a:r>
              <a:rPr lang="en-US" altLang="en-US"/>
              <a:t>11.3).</a:t>
            </a:r>
          </a:p>
          <a:p>
            <a:pPr lvl="1">
              <a:lnSpc>
                <a:spcPct val="90000"/>
              </a:lnSpc>
            </a:pPr>
            <a:r>
              <a:rPr lang="en-US" altLang="en-US"/>
              <a:t>If </a:t>
            </a:r>
            <a:r>
              <a:rPr lang="en-US" altLang="en-US" i="1"/>
              <a:t>N </a:t>
            </a:r>
            <a:r>
              <a:rPr lang="en-US" altLang="en-US"/>
              <a:t>is 6 or more, but less than 15, </a:t>
            </a:r>
            <a:r>
              <a:rPr lang="en-US" altLang="en-US" i="1"/>
              <a:t>X=</a:t>
            </a:r>
            <a:r>
              <a:rPr lang="en-US" altLang="en-US"/>
              <a:t>2</a:t>
            </a:r>
            <a:r>
              <a:rPr lang="en-US" altLang="en-US" baseline="30000"/>
              <a:t>(</a:t>
            </a:r>
            <a:r>
              <a:rPr lang="en-US" altLang="en-US" i="1" baseline="30000"/>
              <a:t>N </a:t>
            </a:r>
            <a:r>
              <a:rPr lang="en-US" altLang="en-US" baseline="30000"/>
              <a:t>− 2)</a:t>
            </a:r>
            <a:r>
              <a:rPr lang="en-US" altLang="en-US"/>
              <a:t>.</a:t>
            </a:r>
          </a:p>
          <a:p>
            <a:pPr lvl="1">
              <a:lnSpc>
                <a:spcPct val="90000"/>
              </a:lnSpc>
            </a:pPr>
            <a:r>
              <a:rPr lang="en-US" altLang="en-US" i="1"/>
              <a:t>N=</a:t>
            </a:r>
            <a:r>
              <a:rPr lang="en-US" altLang="en-US"/>
              <a:t>15 will indicate the absence of an accuracy prediction and will advise the user to use that satellite at the user’s risk.</a:t>
            </a:r>
          </a:p>
          <a:p>
            <a:pPr>
              <a:lnSpc>
                <a:spcPct val="90000"/>
              </a:lnSpc>
            </a:pPr>
            <a:r>
              <a:rPr lang="en-US" altLang="en-US" b="1" i="1"/>
              <a:t>Satellite health </a:t>
            </a:r>
            <a:r>
              <a:rPr lang="en-US" altLang="en-US" i="1"/>
              <a:t>(77-82): </a:t>
            </a:r>
            <a:r>
              <a:rPr lang="en-US" altLang="en-US"/>
              <a:t>These 6 bits represent the health indication of the transmitting satellite. The MSB indicates a summary of the  health of the navigation data, where </a:t>
            </a:r>
          </a:p>
          <a:p>
            <a:pPr lvl="1">
              <a:lnSpc>
                <a:spcPct val="90000"/>
              </a:lnSpc>
            </a:pPr>
            <a:r>
              <a:rPr lang="en-US" altLang="en-US"/>
              <a:t>0 All navigation data are OK.</a:t>
            </a:r>
          </a:p>
          <a:p>
            <a:pPr lvl="1">
              <a:lnSpc>
                <a:spcPct val="90000"/>
              </a:lnSpc>
            </a:pPr>
            <a:r>
              <a:rPr lang="en-US" altLang="en-US"/>
              <a:t>1 Some or all navigation data are bad.</a:t>
            </a:r>
          </a:p>
          <a:p>
            <a:pPr lvl="1">
              <a:lnSpc>
                <a:spcPct val="90000"/>
              </a:lnSpc>
              <a:buFont typeface="Times" panose="02020603050405020304" pitchFamily="18" charset="0"/>
              <a:buNone/>
            </a:pPr>
            <a:r>
              <a:rPr lang="en-US" altLang="en-US"/>
              <a:t>Additional satellite health data are given in subframes 4 and 5. The data given in subframe 1 may differ from that shown in subframes 4 and/ or 5 of other satellites, since the latter may be updated at a different time.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4E118C-0453-4C9E-88A8-5A7DA00279C6}"/>
              </a:ext>
            </a:extLst>
          </p:cNvPr>
          <p:cNvSpPr>
            <a:spLocks noGrp="1"/>
          </p:cNvSpPr>
          <p:nvPr>
            <p:ph type="sldNum" sz="quarter" idx="11"/>
          </p:nvPr>
        </p:nvSpPr>
        <p:spPr/>
        <p:txBody>
          <a:bodyPr/>
          <a:lstStyle/>
          <a:p>
            <a:fld id="{EA462F1B-92D3-481F-83EA-82ABEBF75D9A}" type="slidenum">
              <a:rPr lang="en-US" altLang="en-US"/>
              <a:pPr/>
              <a:t>33</a:t>
            </a:fld>
            <a:endParaRPr lang="en-US" altLang="en-US"/>
          </a:p>
        </p:txBody>
      </p:sp>
      <p:sp>
        <p:nvSpPr>
          <p:cNvPr id="773122" name="Rectangle 2">
            <a:extLst>
              <a:ext uri="{FF2B5EF4-FFF2-40B4-BE49-F238E27FC236}">
                <a16:creationId xmlns:a16="http://schemas.microsoft.com/office/drawing/2014/main" id="{FE4D8729-C80D-4CC7-B4D1-CEFC9D7F2692}"/>
              </a:ext>
            </a:extLst>
          </p:cNvPr>
          <p:cNvSpPr>
            <a:spLocks noGrp="1" noChangeArrowheads="1"/>
          </p:cNvSpPr>
          <p:nvPr>
            <p:ph type="title"/>
          </p:nvPr>
        </p:nvSpPr>
        <p:spPr/>
        <p:txBody>
          <a:bodyPr/>
          <a:lstStyle/>
          <a:p>
            <a:r>
              <a:rPr lang="en-US" altLang="en-US"/>
              <a:t>Satellite Data in Subframe 1 (2/2)</a:t>
            </a:r>
          </a:p>
        </p:txBody>
      </p:sp>
      <p:sp>
        <p:nvSpPr>
          <p:cNvPr id="773123" name="Rectangle 3">
            <a:extLst>
              <a:ext uri="{FF2B5EF4-FFF2-40B4-BE49-F238E27FC236}">
                <a16:creationId xmlns:a16="http://schemas.microsoft.com/office/drawing/2014/main" id="{7AD393E5-0175-402B-88D6-2516F161C833}"/>
              </a:ext>
            </a:extLst>
          </p:cNvPr>
          <p:cNvSpPr>
            <a:spLocks noGrp="1" noChangeArrowheads="1"/>
          </p:cNvSpPr>
          <p:nvPr>
            <p:ph type="body" idx="1"/>
          </p:nvPr>
        </p:nvSpPr>
        <p:spPr/>
        <p:txBody>
          <a:bodyPr/>
          <a:lstStyle/>
          <a:p>
            <a:pPr>
              <a:lnSpc>
                <a:spcPct val="90000"/>
              </a:lnSpc>
            </a:pPr>
            <a:r>
              <a:rPr lang="en-US" altLang="en-US" i="1"/>
              <a:t>Issue of data, clock (IODC) (83–84 MSB, 211–218 LSB): </a:t>
            </a:r>
            <a:r>
              <a:rPr lang="en-US" altLang="en-US"/>
              <a:t>These 10-bit data indicate the issue number of the data set and thereby provide the user with a convenient means of detecting any change in the correction parameters. The transmitted IODC will be different from any value transmitted by the satellite during the preceding seven days.</a:t>
            </a:r>
          </a:p>
          <a:p>
            <a:pPr>
              <a:lnSpc>
                <a:spcPct val="90000"/>
              </a:lnSpc>
            </a:pPr>
            <a:r>
              <a:rPr lang="en-US" altLang="en-US" i="1"/>
              <a:t>Estimated group delay differential T</a:t>
            </a:r>
            <a:r>
              <a:rPr lang="en-US" altLang="en-US" i="1" baseline="-25000"/>
              <a:t>GD</a:t>
            </a:r>
            <a:r>
              <a:rPr lang="en-US" altLang="en-US" i="1"/>
              <a:t> (197–204): </a:t>
            </a:r>
            <a:r>
              <a:rPr lang="en-US" altLang="en-US"/>
              <a:t>This 8-bit information is a clock correction term to account for the effect of satellite group delay differential. </a:t>
            </a:r>
          </a:p>
          <a:p>
            <a:pPr>
              <a:lnSpc>
                <a:spcPct val="90000"/>
              </a:lnSpc>
            </a:pPr>
            <a:r>
              <a:rPr lang="en-US" altLang="en-US" i="1"/>
              <a:t>Satellite clock correction parameters: </a:t>
            </a:r>
            <a:r>
              <a:rPr lang="en-US" altLang="en-US"/>
              <a:t>This subframe also contains the four additional satellite clock correction parameters: </a:t>
            </a:r>
          </a:p>
          <a:p>
            <a:pPr lvl="1">
              <a:lnSpc>
                <a:spcPct val="90000"/>
              </a:lnSpc>
            </a:pPr>
            <a:r>
              <a:rPr lang="en-US" altLang="en-US" i="1"/>
              <a:t>t</a:t>
            </a:r>
            <a:r>
              <a:rPr lang="en-US" altLang="en-US" i="1" baseline="-25000"/>
              <a:t>oc </a:t>
            </a:r>
            <a:r>
              <a:rPr lang="en-US" altLang="en-US"/>
              <a:t>(219–234), </a:t>
            </a:r>
          </a:p>
          <a:p>
            <a:pPr lvl="1">
              <a:lnSpc>
                <a:spcPct val="90000"/>
              </a:lnSpc>
            </a:pPr>
            <a:r>
              <a:rPr lang="en-US" altLang="en-US" i="1"/>
              <a:t>a</a:t>
            </a:r>
            <a:r>
              <a:rPr lang="en-US" altLang="en-US" i="1" baseline="-25000"/>
              <a:t>f </a:t>
            </a:r>
            <a:r>
              <a:rPr lang="en-US" altLang="en-US" baseline="-25000"/>
              <a:t>0</a:t>
            </a:r>
            <a:r>
              <a:rPr lang="en-US" altLang="en-US"/>
              <a:t> (271–292), </a:t>
            </a:r>
          </a:p>
          <a:p>
            <a:pPr lvl="1">
              <a:lnSpc>
                <a:spcPct val="90000"/>
              </a:lnSpc>
            </a:pPr>
            <a:r>
              <a:rPr lang="en-US" altLang="en-US" i="1"/>
              <a:t>a</a:t>
            </a:r>
            <a:r>
              <a:rPr lang="en-US" altLang="en-US" i="1" baseline="-25000"/>
              <a:t>f </a:t>
            </a:r>
            <a:r>
              <a:rPr lang="en-US" altLang="en-US" baseline="-25000"/>
              <a:t>1</a:t>
            </a:r>
            <a:r>
              <a:rPr lang="en-US" altLang="en-US"/>
              <a:t> (249–264), </a:t>
            </a:r>
          </a:p>
          <a:p>
            <a:pPr lvl="1">
              <a:lnSpc>
                <a:spcPct val="90000"/>
              </a:lnSpc>
            </a:pPr>
            <a:r>
              <a:rPr lang="en-US" altLang="en-US"/>
              <a:t>and </a:t>
            </a:r>
            <a:r>
              <a:rPr lang="en-US" altLang="en-US" i="1"/>
              <a:t>a</a:t>
            </a:r>
            <a:r>
              <a:rPr lang="en-US" altLang="en-US" i="1" baseline="-25000"/>
              <a:t>f </a:t>
            </a:r>
            <a:r>
              <a:rPr lang="en-US" altLang="en-US" baseline="-25000"/>
              <a:t>2</a:t>
            </a:r>
            <a:r>
              <a:rPr lang="en-US" altLang="en-US"/>
              <a:t> (241–248).</a:t>
            </a:r>
          </a:p>
          <a:p>
            <a:pPr>
              <a:lnSpc>
                <a:spcPct val="90000"/>
              </a:lnSpc>
            </a:pPr>
            <a:r>
              <a:rPr lang="en-US" altLang="en-US"/>
              <a:t>In subframe 1 there are some reserved data fields and their locations are 71–72; 91–114; 121–144; 151–174; 181–196. All reserved data fields support valid parity within their respective words.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2FE4CA-57F1-49E1-B214-469CAC75E1F6}"/>
              </a:ext>
            </a:extLst>
          </p:cNvPr>
          <p:cNvSpPr>
            <a:spLocks noGrp="1"/>
          </p:cNvSpPr>
          <p:nvPr>
            <p:ph type="sldNum" sz="quarter" idx="11"/>
          </p:nvPr>
        </p:nvSpPr>
        <p:spPr/>
        <p:txBody>
          <a:bodyPr/>
          <a:lstStyle/>
          <a:p>
            <a:fld id="{8C5D5D36-DFDC-45F0-98D7-AE04D248333A}" type="slidenum">
              <a:rPr lang="en-US" altLang="en-US"/>
              <a:pPr/>
              <a:t>34</a:t>
            </a:fld>
            <a:endParaRPr lang="en-US" altLang="en-US"/>
          </a:p>
        </p:txBody>
      </p:sp>
      <p:sp>
        <p:nvSpPr>
          <p:cNvPr id="774146" name="Rectangle 2">
            <a:extLst>
              <a:ext uri="{FF2B5EF4-FFF2-40B4-BE49-F238E27FC236}">
                <a16:creationId xmlns:a16="http://schemas.microsoft.com/office/drawing/2014/main" id="{119B818D-99DB-4634-9155-F1B6577954FB}"/>
              </a:ext>
            </a:extLst>
          </p:cNvPr>
          <p:cNvSpPr>
            <a:spLocks noGrp="1" noChangeArrowheads="1"/>
          </p:cNvSpPr>
          <p:nvPr>
            <p:ph type="title"/>
          </p:nvPr>
        </p:nvSpPr>
        <p:spPr/>
        <p:txBody>
          <a:bodyPr/>
          <a:lstStyle/>
          <a:p>
            <a:r>
              <a:rPr lang="en-US" altLang="en-US"/>
              <a:t>Ephemeris Parameters in Subframe 2</a:t>
            </a:r>
          </a:p>
        </p:txBody>
      </p:sp>
      <p:pic>
        <p:nvPicPr>
          <p:cNvPr id="774149" name="Picture 5">
            <a:extLst>
              <a:ext uri="{FF2B5EF4-FFF2-40B4-BE49-F238E27FC236}">
                <a16:creationId xmlns:a16="http://schemas.microsoft.com/office/drawing/2014/main" id="{1D198AFC-FE17-422A-9E56-3C6F441574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3113" y="1371600"/>
            <a:ext cx="5057775" cy="47244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B27FE-2902-431B-B62A-684B982FF9F6}"/>
              </a:ext>
            </a:extLst>
          </p:cNvPr>
          <p:cNvSpPr>
            <a:spLocks noGrp="1"/>
          </p:cNvSpPr>
          <p:nvPr>
            <p:ph type="sldNum" sz="quarter" idx="11"/>
          </p:nvPr>
        </p:nvSpPr>
        <p:spPr/>
        <p:txBody>
          <a:bodyPr/>
          <a:lstStyle/>
          <a:p>
            <a:fld id="{E65E75E2-B36E-41F9-87E2-F4040B96CF8B}" type="slidenum">
              <a:rPr lang="en-US" altLang="en-US"/>
              <a:pPr/>
              <a:t>35</a:t>
            </a:fld>
            <a:endParaRPr lang="en-US" altLang="en-US"/>
          </a:p>
        </p:txBody>
      </p:sp>
      <p:sp>
        <p:nvSpPr>
          <p:cNvPr id="776194" name="Rectangle 2">
            <a:extLst>
              <a:ext uri="{FF2B5EF4-FFF2-40B4-BE49-F238E27FC236}">
                <a16:creationId xmlns:a16="http://schemas.microsoft.com/office/drawing/2014/main" id="{EAD7511B-CDB1-4BD3-8313-EDC2B62DD9B5}"/>
              </a:ext>
            </a:extLst>
          </p:cNvPr>
          <p:cNvSpPr>
            <a:spLocks noGrp="1" noChangeArrowheads="1"/>
          </p:cNvSpPr>
          <p:nvPr>
            <p:ph type="title"/>
          </p:nvPr>
        </p:nvSpPr>
        <p:spPr/>
        <p:txBody>
          <a:bodyPr/>
          <a:lstStyle/>
          <a:p>
            <a:r>
              <a:rPr lang="en-US" altLang="en-US"/>
              <a:t>Ephemeris Parameters in Subframe 3</a:t>
            </a:r>
          </a:p>
        </p:txBody>
      </p:sp>
      <p:pic>
        <p:nvPicPr>
          <p:cNvPr id="776197" name="Picture 5">
            <a:extLst>
              <a:ext uri="{FF2B5EF4-FFF2-40B4-BE49-F238E27FC236}">
                <a16:creationId xmlns:a16="http://schemas.microsoft.com/office/drawing/2014/main" id="{D377DFDE-5813-4266-B122-0ABB64792D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0" y="1371600"/>
            <a:ext cx="5446713" cy="47244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663D7E-072B-4713-AD2D-E2E1D4200A59}"/>
              </a:ext>
            </a:extLst>
          </p:cNvPr>
          <p:cNvSpPr>
            <a:spLocks noGrp="1"/>
          </p:cNvSpPr>
          <p:nvPr>
            <p:ph type="sldNum" sz="quarter" idx="11"/>
          </p:nvPr>
        </p:nvSpPr>
        <p:spPr/>
        <p:txBody>
          <a:bodyPr/>
          <a:lstStyle/>
          <a:p>
            <a:fld id="{89F5C2AD-DEA4-49B7-A6A7-9E286C5A97AE}" type="slidenum">
              <a:rPr lang="en-US" altLang="en-US"/>
              <a:pPr/>
              <a:t>36</a:t>
            </a:fld>
            <a:endParaRPr lang="en-US" altLang="en-US"/>
          </a:p>
        </p:txBody>
      </p:sp>
      <p:sp>
        <p:nvSpPr>
          <p:cNvPr id="778242" name="Rectangle 2">
            <a:extLst>
              <a:ext uri="{FF2B5EF4-FFF2-40B4-BE49-F238E27FC236}">
                <a16:creationId xmlns:a16="http://schemas.microsoft.com/office/drawing/2014/main" id="{E2E27C0A-AB8E-417E-AAF0-D6C512A6F254}"/>
              </a:ext>
            </a:extLst>
          </p:cNvPr>
          <p:cNvSpPr>
            <a:spLocks noGrp="1" noChangeArrowheads="1"/>
          </p:cNvSpPr>
          <p:nvPr>
            <p:ph type="title"/>
          </p:nvPr>
        </p:nvSpPr>
        <p:spPr/>
        <p:txBody>
          <a:bodyPr/>
          <a:lstStyle/>
          <a:p>
            <a:r>
              <a:rPr lang="en-US" altLang="en-US"/>
              <a:t>Almanac Data in Subframe 4/5</a:t>
            </a:r>
          </a:p>
        </p:txBody>
      </p:sp>
      <p:sp>
        <p:nvSpPr>
          <p:cNvPr id="778243" name="Rectangle 3">
            <a:extLst>
              <a:ext uri="{FF2B5EF4-FFF2-40B4-BE49-F238E27FC236}">
                <a16:creationId xmlns:a16="http://schemas.microsoft.com/office/drawing/2014/main" id="{07254AE6-786D-4AB8-BCF2-9A08D51D443F}"/>
              </a:ext>
            </a:extLst>
          </p:cNvPr>
          <p:cNvSpPr>
            <a:spLocks noGrp="1" noChangeArrowheads="1"/>
          </p:cNvSpPr>
          <p:nvPr>
            <p:ph type="body" idx="1"/>
          </p:nvPr>
        </p:nvSpPr>
        <p:spPr>
          <a:xfrm>
            <a:off x="609600" y="1371600"/>
            <a:ext cx="7924800" cy="5029200"/>
          </a:xfrm>
        </p:spPr>
        <p:txBody>
          <a:bodyPr/>
          <a:lstStyle/>
          <a:p>
            <a:pPr>
              <a:lnSpc>
                <a:spcPct val="90000"/>
              </a:lnSpc>
            </a:pPr>
            <a:r>
              <a:rPr lang="en-US" altLang="en-US" sz="1400" i="1"/>
              <a:t>Almanac data: </a:t>
            </a:r>
            <a:r>
              <a:rPr lang="en-US" altLang="en-US" sz="1400"/>
              <a:t>The almanac parameters provided in subframes 4 and 5 The almanac data are much less accurate than the detailed ephemeris data of subframes 2 and 3. However, the almanac data are valid for longer periods of time and do not require frequency updates.</a:t>
            </a:r>
          </a:p>
          <a:p>
            <a:pPr>
              <a:lnSpc>
                <a:spcPct val="90000"/>
              </a:lnSpc>
            </a:pPr>
            <a:r>
              <a:rPr lang="en-US" altLang="en-US" sz="1400" b="1"/>
              <a:t>Eccentricity:</a:t>
            </a:r>
            <a:r>
              <a:rPr lang="en-US" altLang="en-US" sz="1400"/>
              <a:t>  This shows the amount of the orbit deviation from circular (orbit).  It is the distance between the foci divided by the length of the semi-major axis (our orbits are very circular). </a:t>
            </a:r>
          </a:p>
          <a:p>
            <a:pPr>
              <a:lnSpc>
                <a:spcPct val="90000"/>
              </a:lnSpc>
            </a:pPr>
            <a:r>
              <a:rPr lang="en-US" altLang="en-US" sz="1400" b="1"/>
              <a:t>Time of Applicability:</a:t>
            </a:r>
            <a:r>
              <a:rPr lang="en-US" altLang="en-US" sz="1400"/>
              <a:t>   The number of seconds in the orbit when the almanac was generated.  Kind of a time tag.</a:t>
            </a:r>
          </a:p>
          <a:p>
            <a:pPr>
              <a:lnSpc>
                <a:spcPct val="90000"/>
              </a:lnSpc>
            </a:pPr>
            <a:r>
              <a:rPr lang="en-US" altLang="en-US" sz="1400" b="1"/>
              <a:t>Rate of Right Ascension:</a:t>
            </a:r>
            <a:r>
              <a:rPr lang="en-US" altLang="en-US" sz="1400"/>
              <a:t>  Rate of change in the measurement of the angle of right ascension as defined in the Right Ascension mnemonic.</a:t>
            </a:r>
          </a:p>
          <a:p>
            <a:pPr>
              <a:lnSpc>
                <a:spcPct val="90000"/>
              </a:lnSpc>
            </a:pPr>
            <a:r>
              <a:rPr lang="en-US" altLang="en-US" sz="1400" b="1"/>
              <a:t>Square Root of Semi-Major Axis:</a:t>
            </a:r>
            <a:r>
              <a:rPr lang="en-US" altLang="en-US" sz="1400"/>
              <a:t>  This is defined as the measurement from the center of the orbit to either the point of apogee or the point of perigee. </a:t>
            </a:r>
          </a:p>
          <a:p>
            <a:pPr>
              <a:lnSpc>
                <a:spcPct val="90000"/>
              </a:lnSpc>
            </a:pPr>
            <a:r>
              <a:rPr lang="en-US" altLang="en-US" sz="1400" b="1"/>
              <a:t>Right Ascension at Time of Almanac (TOA):</a:t>
            </a:r>
            <a:r>
              <a:rPr lang="en-US" altLang="en-US" sz="1400"/>
              <a:t>  Geographic Longitude of the Ascending Node of the Orbit Plane at the Weekly Epoch. </a:t>
            </a:r>
          </a:p>
          <a:p>
            <a:pPr>
              <a:lnSpc>
                <a:spcPct val="90000"/>
              </a:lnSpc>
            </a:pPr>
            <a:r>
              <a:rPr lang="en-US" altLang="en-US" sz="1400" b="1"/>
              <a:t>Argument of Perigee:</a:t>
            </a:r>
            <a:r>
              <a:rPr lang="en-US" altLang="en-US" sz="1400"/>
              <a:t>  An angular measurement along the orbital path measured from the ascending node to the point of perigee, measured in the direction of the SV's motion.</a:t>
            </a:r>
          </a:p>
          <a:p>
            <a:pPr>
              <a:lnSpc>
                <a:spcPct val="90000"/>
              </a:lnSpc>
            </a:pPr>
            <a:r>
              <a:rPr lang="en-US" altLang="en-US" sz="1400" b="1"/>
              <a:t>Mean Anomaly:</a:t>
            </a:r>
            <a:r>
              <a:rPr lang="en-US" altLang="en-US" sz="1400"/>
              <a:t>  Angle (arc) traveled past the longitude of ascending node (value= 0-180 degrees or 0-negative 180 degrees).  If the value exceeds 180 degrees, subtract 360 degrees to find the mean anomaly.  When the SV has </a:t>
            </a:r>
            <a:br>
              <a:rPr lang="en-US" altLang="en-US" sz="1400"/>
            </a:br>
            <a:r>
              <a:rPr lang="en-US" altLang="en-US" sz="1400"/>
              <a:t>passed perigee and heading towards apogee, the mean anomaly is positive. After the point of apogee, the mean anomaly value will be negative to the point of perigee. </a:t>
            </a:r>
          </a:p>
          <a:p>
            <a:pPr>
              <a:lnSpc>
                <a:spcPct val="90000"/>
              </a:lnSpc>
            </a:pPr>
            <a:r>
              <a:rPr lang="en-US" altLang="en-US" sz="1400" b="1"/>
              <a:t>Af(0):</a:t>
            </a:r>
            <a:r>
              <a:rPr lang="en-US" altLang="en-US" sz="1400"/>
              <a:t>  SV clock bias in seconds</a:t>
            </a:r>
            <a:endParaRPr lang="en-US" altLang="en-US" sz="1400" b="1"/>
          </a:p>
          <a:p>
            <a:pPr>
              <a:lnSpc>
                <a:spcPct val="90000"/>
              </a:lnSpc>
            </a:pPr>
            <a:r>
              <a:rPr lang="en-US" altLang="en-US" sz="1400" b="1"/>
              <a:t>Af(1):</a:t>
            </a:r>
            <a:r>
              <a:rPr lang="en-US" altLang="en-US" sz="1400"/>
              <a:t>  SV clock Drift in seconds per seconds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F8CFF87-0C8B-4C32-A35E-80C9237EED4D}"/>
              </a:ext>
            </a:extLst>
          </p:cNvPr>
          <p:cNvSpPr>
            <a:spLocks noGrp="1"/>
          </p:cNvSpPr>
          <p:nvPr>
            <p:ph type="sldNum" sz="quarter" idx="11"/>
          </p:nvPr>
        </p:nvSpPr>
        <p:spPr/>
        <p:txBody>
          <a:bodyPr/>
          <a:lstStyle/>
          <a:p>
            <a:fld id="{4D16963F-51B9-4504-A86B-2366ED42E8D0}" type="slidenum">
              <a:rPr lang="en-US" altLang="en-US"/>
              <a:pPr/>
              <a:t>37</a:t>
            </a:fld>
            <a:endParaRPr lang="en-US" altLang="en-US"/>
          </a:p>
        </p:txBody>
      </p:sp>
      <p:sp>
        <p:nvSpPr>
          <p:cNvPr id="645122" name="Rectangle 2">
            <a:extLst>
              <a:ext uri="{FF2B5EF4-FFF2-40B4-BE49-F238E27FC236}">
                <a16:creationId xmlns:a16="http://schemas.microsoft.com/office/drawing/2014/main" id="{35976390-07F3-40C7-A79D-6EB466DF6EE6}"/>
              </a:ext>
            </a:extLst>
          </p:cNvPr>
          <p:cNvSpPr>
            <a:spLocks noGrp="1" noChangeArrowheads="1"/>
          </p:cNvSpPr>
          <p:nvPr>
            <p:ph type="title"/>
          </p:nvPr>
        </p:nvSpPr>
        <p:spPr/>
        <p:txBody>
          <a:bodyPr/>
          <a:lstStyle/>
          <a:p>
            <a:r>
              <a:rPr lang="en-US" altLang="en-US"/>
              <a:t>GPS: Positioning Principle</a:t>
            </a:r>
          </a:p>
        </p:txBody>
      </p:sp>
      <p:pic>
        <p:nvPicPr>
          <p:cNvPr id="645123" name="Picture 3">
            <a:extLst>
              <a:ext uri="{FF2B5EF4-FFF2-40B4-BE49-F238E27FC236}">
                <a16:creationId xmlns:a16="http://schemas.microsoft.com/office/drawing/2014/main" id="{0FCAFAAD-6014-4933-BB4A-C49FA819380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447800" y="4267200"/>
            <a:ext cx="5867400" cy="191293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graphicFrame>
        <p:nvGraphicFramePr>
          <p:cNvPr id="645124" name="Object 4">
            <a:extLst>
              <a:ext uri="{FF2B5EF4-FFF2-40B4-BE49-F238E27FC236}">
                <a16:creationId xmlns:a16="http://schemas.microsoft.com/office/drawing/2014/main" id="{08AB5625-9E50-425D-8F8E-EB77EC584831}"/>
              </a:ext>
            </a:extLst>
          </p:cNvPr>
          <p:cNvGraphicFramePr>
            <a:graphicFrameLocks noGrp="1" noChangeAspect="1"/>
          </p:cNvGraphicFramePr>
          <p:nvPr>
            <p:ph sz="half" idx="1"/>
          </p:nvPr>
        </p:nvGraphicFramePr>
        <p:xfrm>
          <a:off x="838200" y="1295400"/>
          <a:ext cx="7467600" cy="2884488"/>
        </p:xfrm>
        <a:graphic>
          <a:graphicData uri="http://schemas.openxmlformats.org/presentationml/2006/ole">
            <mc:AlternateContent xmlns:mc="http://schemas.openxmlformats.org/markup-compatibility/2006">
              <mc:Choice xmlns:v="urn:schemas-microsoft-com:vml" Requires="v">
                <p:oleObj spid="_x0000_s95235" name="Visio" r:id="rId5" imgW="4056495" imgH="1566089" progId="Visio.Drawing.11">
                  <p:embed/>
                </p:oleObj>
              </mc:Choice>
              <mc:Fallback>
                <p:oleObj name="Visio" r:id="rId5" imgW="4056495" imgH="1566089" progId="Visio.Drawing.11">
                  <p:embed/>
                  <p:pic>
                    <p:nvPicPr>
                      <p:cNvPr id="645124" name="Object 4">
                        <a:extLst>
                          <a:ext uri="{FF2B5EF4-FFF2-40B4-BE49-F238E27FC236}">
                            <a16:creationId xmlns:a16="http://schemas.microsoft.com/office/drawing/2014/main" id="{08AB5625-9E50-425D-8F8E-EB77EC584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295400"/>
                        <a:ext cx="7467600" cy="2884488"/>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1F9249E-A9E4-428F-A424-BEC4D7D02C90}"/>
              </a:ext>
            </a:extLst>
          </p:cNvPr>
          <p:cNvSpPr>
            <a:spLocks noGrp="1"/>
          </p:cNvSpPr>
          <p:nvPr>
            <p:ph type="sldNum" sz="quarter" idx="11"/>
          </p:nvPr>
        </p:nvSpPr>
        <p:spPr/>
        <p:txBody>
          <a:bodyPr/>
          <a:lstStyle/>
          <a:p>
            <a:fld id="{69830F6C-F8A3-42DA-8416-E524CAE07D84}" type="slidenum">
              <a:rPr lang="en-US" altLang="en-US"/>
              <a:pPr/>
              <a:t>38</a:t>
            </a:fld>
            <a:endParaRPr lang="en-US" altLang="en-US"/>
          </a:p>
        </p:txBody>
      </p:sp>
      <p:sp>
        <p:nvSpPr>
          <p:cNvPr id="768002" name="Rectangle 2">
            <a:extLst>
              <a:ext uri="{FF2B5EF4-FFF2-40B4-BE49-F238E27FC236}">
                <a16:creationId xmlns:a16="http://schemas.microsoft.com/office/drawing/2014/main" id="{43D76DDD-3953-4E8F-A8F9-8D13652D0991}"/>
              </a:ext>
            </a:extLst>
          </p:cNvPr>
          <p:cNvSpPr>
            <a:spLocks noGrp="1" noChangeArrowheads="1"/>
          </p:cNvSpPr>
          <p:nvPr>
            <p:ph type="title"/>
          </p:nvPr>
        </p:nvSpPr>
        <p:spPr/>
        <p:txBody>
          <a:bodyPr/>
          <a:lstStyle/>
          <a:p>
            <a:r>
              <a:rPr lang="en-US" altLang="en-US"/>
              <a:t>Satellite Signal Strength Characteristics</a:t>
            </a:r>
          </a:p>
        </p:txBody>
      </p:sp>
      <p:sp>
        <p:nvSpPr>
          <p:cNvPr id="768003" name="Rectangle 3">
            <a:extLst>
              <a:ext uri="{FF2B5EF4-FFF2-40B4-BE49-F238E27FC236}">
                <a16:creationId xmlns:a16="http://schemas.microsoft.com/office/drawing/2014/main" id="{3353E968-DED4-4CA3-BA81-DD9491D4F03C}"/>
              </a:ext>
            </a:extLst>
          </p:cNvPr>
          <p:cNvSpPr>
            <a:spLocks noGrp="1" noChangeArrowheads="1"/>
          </p:cNvSpPr>
          <p:nvPr>
            <p:ph type="body" sz="half" idx="3"/>
          </p:nvPr>
        </p:nvSpPr>
        <p:spPr/>
        <p:txBody>
          <a:bodyPr/>
          <a:lstStyle/>
          <a:p>
            <a:pPr marL="0" indent="0"/>
            <a:r>
              <a:rPr lang="en-US" altLang="en-US" sz="1600"/>
              <a:t> Maximum Power Differential: Suppose the receiver has an omini-directional antenna pattern. Since the power level is inversely proportional to the distance square, the difference in power level can be found as 2.1 dB</a:t>
            </a:r>
          </a:p>
          <a:p>
            <a:pPr marL="0" indent="0"/>
            <a:r>
              <a:rPr lang="en-US" altLang="en-US" sz="1600"/>
              <a:t> Local Signal Strength: The signal strength can be obtained from </a:t>
            </a:r>
          </a:p>
          <a:p>
            <a:pPr lvl="1"/>
            <a:r>
              <a:rPr lang="en-US" altLang="en-US" sz="1600"/>
              <a:t>the power of the transmitting antenna, 26.8 dBw.</a:t>
            </a:r>
          </a:p>
          <a:p>
            <a:pPr lvl="1"/>
            <a:r>
              <a:rPr lang="en-US" altLang="en-US" sz="1600"/>
              <a:t>the beam width of the antenna, 21.3</a:t>
            </a:r>
            <a:r>
              <a:rPr lang="en-US" altLang="en-US" sz="1600" baseline="30000"/>
              <a:t>o</a:t>
            </a:r>
          </a:p>
          <a:p>
            <a:pPr lvl="1"/>
            <a:r>
              <a:rPr lang="en-US" altLang="en-US" sz="1600"/>
              <a:t>the distance from the satellite to the user, 20192 - 25785km</a:t>
            </a:r>
          </a:p>
          <a:p>
            <a:pPr lvl="1"/>
            <a:r>
              <a:rPr lang="en-US" altLang="en-US" sz="1600"/>
              <a:t>and the effective area of the receiving antenna.</a:t>
            </a:r>
          </a:p>
        </p:txBody>
      </p:sp>
      <p:pic>
        <p:nvPicPr>
          <p:cNvPr id="768006" name="Picture 6">
            <a:extLst>
              <a:ext uri="{FF2B5EF4-FFF2-40B4-BE49-F238E27FC236}">
                <a16:creationId xmlns:a16="http://schemas.microsoft.com/office/drawing/2014/main" id="{173C4498-123B-4DD3-8B96-594BD970AD84}"/>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46163" y="1371600"/>
            <a:ext cx="3011487" cy="22860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768009" name="Picture 9">
            <a:extLst>
              <a:ext uri="{FF2B5EF4-FFF2-40B4-BE49-F238E27FC236}">
                <a16:creationId xmlns:a16="http://schemas.microsoft.com/office/drawing/2014/main" id="{B4C2E3F8-4DE0-4D2E-A04D-866368C15500}"/>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343400" y="1752600"/>
            <a:ext cx="4495800" cy="1700213"/>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2BAFCB-F22C-4587-8227-C2039DB65082}"/>
              </a:ext>
            </a:extLst>
          </p:cNvPr>
          <p:cNvSpPr>
            <a:spLocks noGrp="1"/>
          </p:cNvSpPr>
          <p:nvPr>
            <p:ph type="sldNum" sz="quarter" idx="11"/>
          </p:nvPr>
        </p:nvSpPr>
        <p:spPr/>
        <p:txBody>
          <a:bodyPr/>
          <a:lstStyle/>
          <a:p>
            <a:fld id="{D5B3CD2A-2EA2-40DD-9251-44F0507DCD4C}" type="slidenum">
              <a:rPr lang="en-US" altLang="en-US"/>
              <a:pPr/>
              <a:t>39</a:t>
            </a:fld>
            <a:endParaRPr lang="en-US" altLang="en-US"/>
          </a:p>
        </p:txBody>
      </p:sp>
      <p:sp>
        <p:nvSpPr>
          <p:cNvPr id="770050" name="Rectangle 2">
            <a:extLst>
              <a:ext uri="{FF2B5EF4-FFF2-40B4-BE49-F238E27FC236}">
                <a16:creationId xmlns:a16="http://schemas.microsoft.com/office/drawing/2014/main" id="{5D65EBA0-8F30-4925-9B26-5082322B1785}"/>
              </a:ext>
            </a:extLst>
          </p:cNvPr>
          <p:cNvSpPr>
            <a:spLocks noGrp="1" noChangeArrowheads="1"/>
          </p:cNvSpPr>
          <p:nvPr>
            <p:ph type="title"/>
          </p:nvPr>
        </p:nvSpPr>
        <p:spPr/>
        <p:txBody>
          <a:bodyPr/>
          <a:lstStyle/>
          <a:p>
            <a:r>
              <a:rPr lang="en-US" altLang="en-US"/>
              <a:t>Doppler Effects</a:t>
            </a:r>
          </a:p>
        </p:txBody>
      </p:sp>
      <p:sp>
        <p:nvSpPr>
          <p:cNvPr id="770051" name="Rectangle 3">
            <a:extLst>
              <a:ext uri="{FF2B5EF4-FFF2-40B4-BE49-F238E27FC236}">
                <a16:creationId xmlns:a16="http://schemas.microsoft.com/office/drawing/2014/main" id="{46A649E8-ED4A-4B46-BCD4-20DCCA5F18A2}"/>
              </a:ext>
            </a:extLst>
          </p:cNvPr>
          <p:cNvSpPr>
            <a:spLocks noGrp="1" noChangeArrowheads="1"/>
          </p:cNvSpPr>
          <p:nvPr>
            <p:ph type="body" idx="1"/>
          </p:nvPr>
        </p:nvSpPr>
        <p:spPr/>
        <p:txBody>
          <a:bodyPr/>
          <a:lstStyle/>
          <a:p>
            <a:r>
              <a:rPr lang="en-US" altLang="en-US"/>
              <a:t>Two approaches are used to find the Doppler frequency rate:</a:t>
            </a:r>
          </a:p>
          <a:p>
            <a:pPr lvl="1"/>
            <a:r>
              <a:rPr lang="en-US" altLang="en-US"/>
              <a:t>A simple way is to estimate the average rate of change of the Doppler frequency.</a:t>
            </a:r>
          </a:p>
          <a:p>
            <a:pPr lvl="1"/>
            <a:r>
              <a:rPr lang="en-US" altLang="en-US"/>
              <a:t>The other one is to find the maximum rate of change of the Doppler frequency.</a:t>
            </a:r>
          </a:p>
          <a:p>
            <a:r>
              <a:rPr lang="en-US" altLang="en-US"/>
              <a:t>The average rate of change of the Doppler frequency: 0.54 Hz/second.</a:t>
            </a:r>
          </a:p>
          <a:p>
            <a:r>
              <a:rPr lang="en-US" altLang="en-US"/>
              <a:t>The maximum rate of change of the Doppler frequency: 0.936 Hz/second.</a:t>
            </a:r>
          </a:p>
          <a:p>
            <a:r>
              <a:rPr lang="en-US" altLang="en-US"/>
              <a:t>Doppler effects due to user acceleration:</a:t>
            </a:r>
          </a:p>
          <a:p>
            <a:pPr lvl="1"/>
            <a:r>
              <a:rPr lang="en-US" altLang="en-US"/>
              <a:t>Every 1 g acceleration results in 51.5 Hz/second Doppler frequency change rate.</a:t>
            </a:r>
          </a:p>
          <a:p>
            <a:pPr lvl="1"/>
            <a:endParaRPr lang="en-US" altLang="en-US"/>
          </a:p>
          <a:p>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8E91FD37-48B8-4136-8EC7-6E0AEF6D4A1B}"/>
              </a:ext>
            </a:extLst>
          </p:cNvPr>
          <p:cNvSpPr>
            <a:spLocks noGrp="1"/>
          </p:cNvSpPr>
          <p:nvPr>
            <p:ph type="sldNum" sz="quarter" idx="11"/>
          </p:nvPr>
        </p:nvSpPr>
        <p:spPr/>
        <p:txBody>
          <a:bodyPr/>
          <a:lstStyle/>
          <a:p>
            <a:fld id="{E56C4CA5-48D8-48B1-989D-54CF329505CB}" type="slidenum">
              <a:rPr lang="en-US" altLang="en-US"/>
              <a:pPr/>
              <a:t>4</a:t>
            </a:fld>
            <a:endParaRPr lang="en-US" altLang="en-US"/>
          </a:p>
        </p:txBody>
      </p:sp>
      <p:sp>
        <p:nvSpPr>
          <p:cNvPr id="723970" name="Rectangle 2">
            <a:extLst>
              <a:ext uri="{FF2B5EF4-FFF2-40B4-BE49-F238E27FC236}">
                <a16:creationId xmlns:a16="http://schemas.microsoft.com/office/drawing/2014/main" id="{3E951926-952A-47C7-8B9D-E4F14F164945}"/>
              </a:ext>
            </a:extLst>
          </p:cNvPr>
          <p:cNvSpPr>
            <a:spLocks noGrp="1" noChangeArrowheads="1"/>
          </p:cNvSpPr>
          <p:nvPr>
            <p:ph type="title"/>
          </p:nvPr>
        </p:nvSpPr>
        <p:spPr/>
        <p:txBody>
          <a:bodyPr/>
          <a:lstStyle/>
          <a:p>
            <a:r>
              <a:rPr lang="en-US" altLang="ko-KR">
                <a:ea typeface="Gulim" panose="020B0600000101010101" pitchFamily="34" charset="-127"/>
              </a:rPr>
              <a:t>Basic Concepts of LBS</a:t>
            </a:r>
            <a:endParaRPr lang="en-US" altLang="en-US"/>
          </a:p>
        </p:txBody>
      </p:sp>
      <p:sp>
        <p:nvSpPr>
          <p:cNvPr id="723971" name="Rectangle 3">
            <a:extLst>
              <a:ext uri="{FF2B5EF4-FFF2-40B4-BE49-F238E27FC236}">
                <a16:creationId xmlns:a16="http://schemas.microsoft.com/office/drawing/2014/main" id="{8992B056-68D6-4B1A-A5B8-56562CD55957}"/>
              </a:ext>
            </a:extLst>
          </p:cNvPr>
          <p:cNvSpPr>
            <a:spLocks noGrp="1" noChangeArrowheads="1"/>
          </p:cNvSpPr>
          <p:nvPr>
            <p:ph type="body" idx="1"/>
          </p:nvPr>
        </p:nvSpPr>
        <p:spPr>
          <a:xfrm>
            <a:off x="457200" y="1295400"/>
            <a:ext cx="6781800" cy="4953000"/>
          </a:xfrm>
        </p:spPr>
        <p:txBody>
          <a:bodyPr/>
          <a:lstStyle/>
          <a:p>
            <a:pPr>
              <a:lnSpc>
                <a:spcPct val="85000"/>
              </a:lnSpc>
            </a:pPr>
            <a:r>
              <a:rPr lang="en-US" altLang="ko-KR" b="1">
                <a:ea typeface="Gulim" panose="020B0600000101010101" pitchFamily="34" charset="-127"/>
              </a:rPr>
              <a:t>Position</a:t>
            </a:r>
            <a:r>
              <a:rPr lang="en-US" altLang="ko-KR" sz="1600" b="1">
                <a:ea typeface="Gulim" panose="020B0600000101010101" pitchFamily="34" charset="-127"/>
              </a:rPr>
              <a:t> </a:t>
            </a:r>
          </a:p>
          <a:p>
            <a:pPr lvl="1">
              <a:lnSpc>
                <a:spcPct val="85000"/>
              </a:lnSpc>
            </a:pPr>
            <a:r>
              <a:rPr lang="en-US" altLang="ko-KR" sz="1600" i="1">
                <a:solidFill>
                  <a:srgbClr val="A50021"/>
                </a:solidFill>
                <a:ea typeface="Gulim" panose="020B0600000101010101" pitchFamily="34" charset="-127"/>
              </a:rPr>
              <a:t>“32° 49' 49.7964"-116° 49' 9.9228"”</a:t>
            </a:r>
          </a:p>
          <a:p>
            <a:pPr lvl="1">
              <a:lnSpc>
                <a:spcPct val="85000"/>
              </a:lnSpc>
            </a:pPr>
            <a:r>
              <a:rPr lang="en-US" altLang="ko-KR" sz="1600">
                <a:ea typeface="Gulim" panose="020B0600000101010101" pitchFamily="34" charset="-127"/>
              </a:rPr>
              <a:t>Position appears to developers in the form of spatial coordinates. </a:t>
            </a:r>
          </a:p>
          <a:p>
            <a:pPr lvl="1">
              <a:lnSpc>
                <a:spcPct val="85000"/>
              </a:lnSpc>
            </a:pPr>
            <a:r>
              <a:rPr lang="en-US" altLang="ko-KR" sz="1600">
                <a:ea typeface="Gulim" panose="020B0600000101010101" pitchFamily="34" charset="-127"/>
              </a:rPr>
              <a:t>It can be represented as a single point in the coordinate. </a:t>
            </a:r>
          </a:p>
          <a:p>
            <a:pPr>
              <a:lnSpc>
                <a:spcPct val="85000"/>
              </a:lnSpc>
            </a:pPr>
            <a:r>
              <a:rPr lang="en-US" altLang="ko-KR" b="1">
                <a:ea typeface="Gulim" panose="020B0600000101010101" pitchFamily="34" charset="-127"/>
              </a:rPr>
              <a:t>Location </a:t>
            </a:r>
          </a:p>
          <a:p>
            <a:pPr lvl="1">
              <a:lnSpc>
                <a:spcPct val="85000"/>
              </a:lnSpc>
            </a:pPr>
            <a:r>
              <a:rPr lang="en-US" altLang="ko-KR" sz="1600" i="1">
                <a:solidFill>
                  <a:srgbClr val="A50021"/>
                </a:solidFill>
                <a:ea typeface="Gulim" panose="020B0600000101010101" pitchFamily="34" charset="-127"/>
              </a:rPr>
              <a:t>“San Diego downtown gas lamp quarter”</a:t>
            </a:r>
            <a:endParaRPr lang="en-US" altLang="ko-KR" i="1">
              <a:solidFill>
                <a:srgbClr val="A50021"/>
              </a:solidFill>
              <a:ea typeface="Gulim" panose="020B0600000101010101" pitchFamily="34" charset="-127"/>
            </a:endParaRPr>
          </a:p>
          <a:p>
            <a:pPr lvl="1">
              <a:lnSpc>
                <a:spcPct val="85000"/>
              </a:lnSpc>
            </a:pPr>
            <a:r>
              <a:rPr lang="en-US" altLang="ko-KR" sz="1600">
                <a:ea typeface="Gulim" panose="020B0600000101010101" pitchFamily="34" charset="-127"/>
              </a:rPr>
              <a:t>Location is associated with a certain place in the real world. </a:t>
            </a:r>
          </a:p>
          <a:p>
            <a:pPr lvl="1">
              <a:lnSpc>
                <a:spcPct val="85000"/>
              </a:lnSpc>
            </a:pPr>
            <a:r>
              <a:rPr lang="en-US" altLang="ko-KR" sz="1600">
                <a:ea typeface="Gulim" panose="020B0600000101010101" pitchFamily="34" charset="-127"/>
              </a:rPr>
              <a:t>If positioning delivers a spatial location, it will be mapped onto a descriptive location in order to be interpretable by the LBS user. </a:t>
            </a:r>
          </a:p>
          <a:p>
            <a:pPr>
              <a:lnSpc>
                <a:spcPct val="85000"/>
              </a:lnSpc>
            </a:pPr>
            <a:r>
              <a:rPr lang="en-US" altLang="ko-KR" b="1">
                <a:ea typeface="Gulim" panose="020B0600000101010101" pitchFamily="34" charset="-127"/>
              </a:rPr>
              <a:t>LoCation Service (LCS)</a:t>
            </a:r>
          </a:p>
          <a:p>
            <a:pPr lvl="1">
              <a:lnSpc>
                <a:spcPct val="85000"/>
              </a:lnSpc>
            </a:pPr>
            <a:r>
              <a:rPr lang="en-US" altLang="ko-KR" sz="1600" i="1">
                <a:solidFill>
                  <a:srgbClr val="920033"/>
                </a:solidFill>
                <a:ea typeface="Gulim" panose="020B0600000101010101" pitchFamily="34" charset="-127"/>
              </a:rPr>
              <a:t>“Where am I?”</a:t>
            </a:r>
          </a:p>
          <a:p>
            <a:pPr lvl="1">
              <a:lnSpc>
                <a:spcPct val="85000"/>
              </a:lnSpc>
            </a:pPr>
            <a:r>
              <a:rPr lang="en-US" altLang="ko-KR" sz="1600">
                <a:ea typeface="Gulim" panose="020B0600000101010101" pitchFamily="34" charset="-127"/>
              </a:rPr>
              <a:t>LCS should be distinguished from LBS as it exclusively deals with the localization of target, and also makes the resulting location data available to external actors. </a:t>
            </a:r>
          </a:p>
          <a:p>
            <a:pPr lvl="1">
              <a:lnSpc>
                <a:spcPct val="85000"/>
              </a:lnSpc>
            </a:pPr>
            <a:r>
              <a:rPr lang="en-US" altLang="ko-KR" sz="1600">
                <a:ea typeface="Gulim" panose="020B0600000101010101" pitchFamily="34" charset="-127"/>
              </a:rPr>
              <a:t>It is responsible for the generation and delivery of location data. </a:t>
            </a:r>
          </a:p>
          <a:p>
            <a:pPr>
              <a:lnSpc>
                <a:spcPct val="85000"/>
              </a:lnSpc>
            </a:pPr>
            <a:r>
              <a:rPr lang="en-US" altLang="ko-KR" b="1">
                <a:ea typeface="Gulim" panose="020B0600000101010101" pitchFamily="34" charset="-127"/>
              </a:rPr>
              <a:t>Location Based Service (LBS) </a:t>
            </a:r>
          </a:p>
          <a:p>
            <a:pPr lvl="1">
              <a:lnSpc>
                <a:spcPct val="85000"/>
              </a:lnSpc>
            </a:pPr>
            <a:r>
              <a:rPr lang="en-US" altLang="ko-KR" sz="1600" i="1">
                <a:solidFill>
                  <a:srgbClr val="A50021"/>
                </a:solidFill>
                <a:ea typeface="Gulim" panose="020B0600000101010101" pitchFamily="34" charset="-127"/>
              </a:rPr>
              <a:t>“How can I go to the gas lamp quarter from here?”</a:t>
            </a:r>
            <a:endParaRPr lang="en-US" altLang="ko-KR" i="1">
              <a:solidFill>
                <a:srgbClr val="A50021"/>
              </a:solidFill>
              <a:ea typeface="Gulim" panose="020B0600000101010101" pitchFamily="34" charset="-127"/>
            </a:endParaRPr>
          </a:p>
          <a:p>
            <a:pPr lvl="1">
              <a:lnSpc>
                <a:spcPct val="85000"/>
              </a:lnSpc>
            </a:pPr>
            <a:r>
              <a:rPr lang="en-US" altLang="ko-KR" sz="1600">
                <a:ea typeface="Gulim" panose="020B0600000101010101" pitchFamily="34" charset="-127"/>
              </a:rPr>
              <a:t>LBS is the service that adds value to target locations provided by LCS. It uses knowledge of a mobile device’s location to offer value to the mobile subscriber or to a third party.</a:t>
            </a:r>
          </a:p>
        </p:txBody>
      </p:sp>
      <p:grpSp>
        <p:nvGrpSpPr>
          <p:cNvPr id="723972" name="Group 4">
            <a:extLst>
              <a:ext uri="{FF2B5EF4-FFF2-40B4-BE49-F238E27FC236}">
                <a16:creationId xmlns:a16="http://schemas.microsoft.com/office/drawing/2014/main" id="{9E9D4D4B-93F2-40CB-B732-4639FEB93D92}"/>
              </a:ext>
            </a:extLst>
          </p:cNvPr>
          <p:cNvGrpSpPr>
            <a:grpSpLocks/>
          </p:cNvGrpSpPr>
          <p:nvPr/>
        </p:nvGrpSpPr>
        <p:grpSpPr bwMode="auto">
          <a:xfrm>
            <a:off x="7239000" y="1371600"/>
            <a:ext cx="1600200" cy="4572000"/>
            <a:chOff x="4512" y="816"/>
            <a:chExt cx="1104" cy="3024"/>
          </a:xfrm>
        </p:grpSpPr>
        <p:pic>
          <p:nvPicPr>
            <p:cNvPr id="723973" name="Picture 5" descr="250px-Cartesian-coordinate-system_svg">
              <a:extLst>
                <a:ext uri="{FF2B5EF4-FFF2-40B4-BE49-F238E27FC236}">
                  <a16:creationId xmlns:a16="http://schemas.microsoft.com/office/drawing/2014/main" id="{C0F0087E-4D3A-4FEE-9D88-E4DD6A8C4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 y="816"/>
              <a:ext cx="1008" cy="10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3974" name="Picture 6">
              <a:extLst>
                <a:ext uri="{FF2B5EF4-FFF2-40B4-BE49-F238E27FC236}">
                  <a16:creationId xmlns:a16="http://schemas.microsoft.com/office/drawing/2014/main" id="{39DD00FF-A0AA-4A42-916B-508C5D4F3E6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l="54269" t="17737" r="1218" b="11154"/>
            <a:stretch>
              <a:fillRect/>
            </a:stretch>
          </p:blipFill>
          <p:spPr bwMode="auto">
            <a:xfrm>
              <a:off x="4512" y="2880"/>
              <a:ext cx="1104" cy="96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3975" name="Picture 7">
              <a:extLst>
                <a:ext uri="{FF2B5EF4-FFF2-40B4-BE49-F238E27FC236}">
                  <a16:creationId xmlns:a16="http://schemas.microsoft.com/office/drawing/2014/main" id="{27215479-48EB-4AAD-B3ED-FF07CD2FB09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l="55666" t="28435" r="2615" b="18257"/>
            <a:stretch>
              <a:fillRect/>
            </a:stretch>
          </p:blipFill>
          <p:spPr bwMode="auto">
            <a:xfrm>
              <a:off x="4512" y="1968"/>
              <a:ext cx="1104" cy="72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A92654-8270-4754-9ABF-E782D4937453}"/>
              </a:ext>
            </a:extLst>
          </p:cNvPr>
          <p:cNvSpPr>
            <a:spLocks noGrp="1"/>
          </p:cNvSpPr>
          <p:nvPr>
            <p:ph type="sldNum" sz="quarter" idx="11"/>
          </p:nvPr>
        </p:nvSpPr>
        <p:spPr/>
        <p:txBody>
          <a:bodyPr/>
          <a:lstStyle/>
          <a:p>
            <a:fld id="{A991B35C-A520-4D83-9A7D-E6F0C45523C7}" type="slidenum">
              <a:rPr lang="en-US" altLang="en-US"/>
              <a:pPr/>
              <a:t>40</a:t>
            </a:fld>
            <a:endParaRPr lang="en-US" altLang="en-US"/>
          </a:p>
        </p:txBody>
      </p:sp>
      <p:sp>
        <p:nvSpPr>
          <p:cNvPr id="771074" name="Rectangle 2">
            <a:extLst>
              <a:ext uri="{FF2B5EF4-FFF2-40B4-BE49-F238E27FC236}">
                <a16:creationId xmlns:a16="http://schemas.microsoft.com/office/drawing/2014/main" id="{56BB7431-0428-4B29-9C64-6A3B65C13D76}"/>
              </a:ext>
            </a:extLst>
          </p:cNvPr>
          <p:cNvSpPr>
            <a:spLocks noGrp="1" noChangeArrowheads="1"/>
          </p:cNvSpPr>
          <p:nvPr>
            <p:ph type="title"/>
          </p:nvPr>
        </p:nvSpPr>
        <p:spPr/>
        <p:txBody>
          <a:bodyPr/>
          <a:lstStyle/>
          <a:p>
            <a:r>
              <a:rPr lang="en-US" altLang="en-US"/>
              <a:t>True and Mean Anomaly</a:t>
            </a:r>
          </a:p>
        </p:txBody>
      </p:sp>
      <p:sp>
        <p:nvSpPr>
          <p:cNvPr id="771075" name="Rectangle 3">
            <a:extLst>
              <a:ext uri="{FF2B5EF4-FFF2-40B4-BE49-F238E27FC236}">
                <a16:creationId xmlns:a16="http://schemas.microsoft.com/office/drawing/2014/main" id="{CAC8CE13-0EFF-4F0D-AA0D-F0A80A2D7CDE}"/>
              </a:ext>
            </a:extLst>
          </p:cNvPr>
          <p:cNvSpPr>
            <a:spLocks noGrp="1" noChangeArrowheads="1"/>
          </p:cNvSpPr>
          <p:nvPr>
            <p:ph type="body" idx="1"/>
          </p:nvPr>
        </p:nvSpPr>
        <p:spPr/>
        <p:txBody>
          <a:bodyPr/>
          <a:lstStyle/>
          <a:p>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9F2B9F-96EB-4288-92FB-522EA3EDFD67}"/>
              </a:ext>
            </a:extLst>
          </p:cNvPr>
          <p:cNvSpPr>
            <a:spLocks noGrp="1"/>
          </p:cNvSpPr>
          <p:nvPr>
            <p:ph type="sldNum" sz="quarter" idx="11"/>
          </p:nvPr>
        </p:nvSpPr>
        <p:spPr/>
        <p:txBody>
          <a:bodyPr/>
          <a:lstStyle/>
          <a:p>
            <a:fld id="{95BA612F-C9A1-4BAA-89B3-30F3C1B9A2F9}" type="slidenum">
              <a:rPr lang="en-US" altLang="en-US"/>
              <a:pPr/>
              <a:t>41</a:t>
            </a:fld>
            <a:endParaRPr lang="en-US" altLang="en-US"/>
          </a:p>
        </p:txBody>
      </p:sp>
      <p:sp>
        <p:nvSpPr>
          <p:cNvPr id="696322" name="Rectangle 2">
            <a:extLst>
              <a:ext uri="{FF2B5EF4-FFF2-40B4-BE49-F238E27FC236}">
                <a16:creationId xmlns:a16="http://schemas.microsoft.com/office/drawing/2014/main" id="{B43B6177-5835-44DE-B9B8-F1863A007744}"/>
              </a:ext>
            </a:extLst>
          </p:cNvPr>
          <p:cNvSpPr>
            <a:spLocks noGrp="1" noChangeArrowheads="1"/>
          </p:cNvSpPr>
          <p:nvPr>
            <p:ph type="title"/>
          </p:nvPr>
        </p:nvSpPr>
        <p:spPr/>
        <p:txBody>
          <a:bodyPr/>
          <a:lstStyle/>
          <a:p>
            <a:r>
              <a:rPr lang="en-US" altLang="en-US"/>
              <a:t>GPS Receiver Functions</a:t>
            </a:r>
          </a:p>
        </p:txBody>
      </p:sp>
      <p:sp>
        <p:nvSpPr>
          <p:cNvPr id="696323" name="Rectangle 3">
            <a:extLst>
              <a:ext uri="{FF2B5EF4-FFF2-40B4-BE49-F238E27FC236}">
                <a16:creationId xmlns:a16="http://schemas.microsoft.com/office/drawing/2014/main" id="{87A2D3F4-B639-4066-8319-31C114EAF66F}"/>
              </a:ext>
            </a:extLst>
          </p:cNvPr>
          <p:cNvSpPr>
            <a:spLocks noGrp="1" noChangeArrowheads="1"/>
          </p:cNvSpPr>
          <p:nvPr>
            <p:ph type="body" idx="1"/>
          </p:nvPr>
        </p:nvSpPr>
        <p:spPr>
          <a:xfrm>
            <a:off x="304800" y="1219200"/>
            <a:ext cx="8534400" cy="5181600"/>
          </a:xfrm>
        </p:spPr>
        <p:txBody>
          <a:bodyPr/>
          <a:lstStyle/>
          <a:p>
            <a:r>
              <a:rPr lang="en-US" altLang="en-US" sz="2000"/>
              <a:t>Measure approximate distance to 3 or more satellites.</a:t>
            </a:r>
          </a:p>
          <a:p>
            <a:pPr lvl="1"/>
            <a:r>
              <a:rPr lang="en-US" altLang="en-US" sz="2000"/>
              <a:t>The receiver measures the time required for signal to get from the satellite to the receiver.</a:t>
            </a:r>
          </a:p>
          <a:p>
            <a:pPr lvl="1"/>
            <a:r>
              <a:rPr lang="en-US" altLang="en-US" sz="2000"/>
              <a:t>Calculate the distance.</a:t>
            </a:r>
          </a:p>
          <a:p>
            <a:r>
              <a:rPr lang="en-US" altLang="en-US" sz="2000"/>
              <a:t>Obtain satellite positions from satellite broadcasts.</a:t>
            </a:r>
          </a:p>
          <a:p>
            <a:pPr lvl="1"/>
            <a:r>
              <a:rPr lang="en-US" altLang="en-US" sz="2000"/>
              <a:t>Almanac: approximate positions used to set approximate satellite search ranges, etc.</a:t>
            </a:r>
          </a:p>
          <a:p>
            <a:pPr lvl="1"/>
            <a:r>
              <a:rPr lang="en-US" altLang="en-US" sz="2000"/>
              <a:t>Ephemeris: precise position used in trilateration calculations.</a:t>
            </a:r>
          </a:p>
          <a:p>
            <a:r>
              <a:rPr lang="en-US" altLang="en-US" sz="2000"/>
              <a:t>Calculate the position using trilateration.</a:t>
            </a:r>
          </a:p>
          <a:p>
            <a:r>
              <a:rPr lang="en-US" altLang="en-US" sz="2000"/>
              <a:t>Correct for errors to improve accuracy.</a:t>
            </a:r>
          </a:p>
          <a:p>
            <a:pPr lvl="1"/>
            <a:r>
              <a:rPr lang="en-US" altLang="en-US" sz="2000"/>
              <a:t>Calibrate the clock bias.</a:t>
            </a:r>
          </a:p>
          <a:p>
            <a:r>
              <a:rPr lang="en-US" altLang="en-US" sz="2000"/>
              <a:t>(Optional) Apply differential correction.</a:t>
            </a:r>
          </a:p>
          <a:p>
            <a:pPr lvl="1"/>
            <a:r>
              <a:rPr lang="en-US" altLang="en-US" sz="2000"/>
              <a:t>Correct deliberate noise, such as selective availability.</a:t>
            </a:r>
          </a:p>
          <a:p>
            <a:pPr lvl="1"/>
            <a:r>
              <a:rPr lang="en-US" altLang="en-US" sz="2000"/>
              <a:t>Calibrate variable ionospheric and tropospheric propagation delays.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542227-BFF3-48B3-81B2-9F5F1700597E}"/>
              </a:ext>
            </a:extLst>
          </p:cNvPr>
          <p:cNvSpPr>
            <a:spLocks noGrp="1"/>
          </p:cNvSpPr>
          <p:nvPr>
            <p:ph type="sldNum" sz="quarter" idx="11"/>
          </p:nvPr>
        </p:nvSpPr>
        <p:spPr/>
        <p:txBody>
          <a:bodyPr/>
          <a:lstStyle/>
          <a:p>
            <a:fld id="{CE013F9D-D98F-4CB7-8A50-EFE6F8AE41A5}" type="slidenum">
              <a:rPr lang="en-US" altLang="en-US"/>
              <a:pPr/>
              <a:t>42</a:t>
            </a:fld>
            <a:endParaRPr lang="en-US" altLang="en-US"/>
          </a:p>
        </p:txBody>
      </p:sp>
      <p:sp>
        <p:nvSpPr>
          <p:cNvPr id="752642" name="Rectangle 2">
            <a:extLst>
              <a:ext uri="{FF2B5EF4-FFF2-40B4-BE49-F238E27FC236}">
                <a16:creationId xmlns:a16="http://schemas.microsoft.com/office/drawing/2014/main" id="{BAB75CA2-AAC4-40EC-83AD-19A2779FB798}"/>
              </a:ext>
            </a:extLst>
          </p:cNvPr>
          <p:cNvSpPr>
            <a:spLocks noGrp="1" noChangeArrowheads="1"/>
          </p:cNvSpPr>
          <p:nvPr>
            <p:ph type="title"/>
          </p:nvPr>
        </p:nvSpPr>
        <p:spPr/>
        <p:txBody>
          <a:bodyPr/>
          <a:lstStyle/>
          <a:p>
            <a:r>
              <a:rPr lang="en-US" altLang="en-US"/>
              <a:t>GPS Receiver Design Considerations</a:t>
            </a:r>
          </a:p>
        </p:txBody>
      </p:sp>
      <p:sp>
        <p:nvSpPr>
          <p:cNvPr id="752643" name="Rectangle 3">
            <a:extLst>
              <a:ext uri="{FF2B5EF4-FFF2-40B4-BE49-F238E27FC236}">
                <a16:creationId xmlns:a16="http://schemas.microsoft.com/office/drawing/2014/main" id="{D0AB8F0D-781D-47C7-A124-13BD85D99EC8}"/>
              </a:ext>
            </a:extLst>
          </p:cNvPr>
          <p:cNvSpPr>
            <a:spLocks noGrp="1" noChangeArrowheads="1"/>
          </p:cNvSpPr>
          <p:nvPr>
            <p:ph type="body" idx="1"/>
          </p:nvPr>
        </p:nvSpPr>
        <p:spPr/>
        <p:txBody>
          <a:bodyPr/>
          <a:lstStyle/>
          <a:p>
            <a:r>
              <a:rPr lang="en-US" altLang="en-US"/>
              <a:t>Antenna: A GPS antenna should cover a wide spatial angle to receive the maximum number of signals. </a:t>
            </a:r>
          </a:p>
          <a:p>
            <a:pPr lvl="1"/>
            <a:r>
              <a:rPr lang="en-US" altLang="en-US"/>
              <a:t>It can provide a good trade-off between the maximum number of receiving satellites and interference.</a:t>
            </a:r>
          </a:p>
          <a:p>
            <a:pPr lvl="1"/>
            <a:r>
              <a:rPr lang="en-US" altLang="en-US"/>
              <a:t>It should have uniform gain over a very wide spatial angle.</a:t>
            </a:r>
          </a:p>
          <a:p>
            <a:pPr lvl="1"/>
            <a:r>
              <a:rPr lang="en-US" altLang="en-US"/>
              <a:t>It should help reject or minimize multipath effects.</a:t>
            </a:r>
          </a:p>
          <a:p>
            <a:pPr lvl="1"/>
            <a:r>
              <a:rPr lang="en-US" altLang="en-US"/>
              <a:t>It has a small size for mobile devices.</a:t>
            </a:r>
          </a:p>
          <a:p>
            <a:r>
              <a:rPr lang="en-US" altLang="en-US"/>
              <a:t>Amplification and Band Pass Filter</a:t>
            </a:r>
          </a:p>
          <a:p>
            <a:r>
              <a:rPr lang="en-US" altLang="en-US"/>
              <a:t>Sampling and Digitalization</a:t>
            </a:r>
          </a:p>
          <a:p>
            <a:pPr lvl="1"/>
            <a:r>
              <a:rPr lang="en-US" altLang="en-US"/>
              <a:t>Direct Digitalization</a:t>
            </a:r>
          </a:p>
          <a:p>
            <a:pPr lvl="1"/>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2D13BC-21D5-4EC7-AF3C-E8C42EDDE2E6}"/>
              </a:ext>
            </a:extLst>
          </p:cNvPr>
          <p:cNvSpPr>
            <a:spLocks noGrp="1"/>
          </p:cNvSpPr>
          <p:nvPr>
            <p:ph type="sldNum" sz="quarter" idx="11"/>
          </p:nvPr>
        </p:nvSpPr>
        <p:spPr/>
        <p:txBody>
          <a:bodyPr/>
          <a:lstStyle/>
          <a:p>
            <a:fld id="{06BEA84E-BFBC-4009-8F64-DEE0FD2DC3D1}" type="slidenum">
              <a:rPr lang="en-US" altLang="en-US"/>
              <a:pPr/>
              <a:t>43</a:t>
            </a:fld>
            <a:endParaRPr lang="en-US" altLang="en-US"/>
          </a:p>
        </p:txBody>
      </p:sp>
      <p:sp>
        <p:nvSpPr>
          <p:cNvPr id="753666" name="Rectangle 2">
            <a:extLst>
              <a:ext uri="{FF2B5EF4-FFF2-40B4-BE49-F238E27FC236}">
                <a16:creationId xmlns:a16="http://schemas.microsoft.com/office/drawing/2014/main" id="{53EAEE0D-5D96-41DF-8454-7B2848645F1D}"/>
              </a:ext>
            </a:extLst>
          </p:cNvPr>
          <p:cNvSpPr>
            <a:spLocks noGrp="1" noChangeArrowheads="1"/>
          </p:cNvSpPr>
          <p:nvPr>
            <p:ph type="title"/>
          </p:nvPr>
        </p:nvSpPr>
        <p:spPr/>
        <p:txBody>
          <a:bodyPr/>
          <a:lstStyle/>
          <a:p>
            <a:r>
              <a:rPr lang="en-US" altLang="en-US"/>
              <a:t>Considerations in GPS Signal Acquisition</a:t>
            </a:r>
          </a:p>
        </p:txBody>
      </p:sp>
      <p:sp>
        <p:nvSpPr>
          <p:cNvPr id="753667" name="Rectangle 3">
            <a:extLst>
              <a:ext uri="{FF2B5EF4-FFF2-40B4-BE49-F238E27FC236}">
                <a16:creationId xmlns:a16="http://schemas.microsoft.com/office/drawing/2014/main" id="{680D977F-D8AE-4871-AC73-E443038402B2}"/>
              </a:ext>
            </a:extLst>
          </p:cNvPr>
          <p:cNvSpPr>
            <a:spLocks noGrp="1" noChangeArrowheads="1"/>
          </p:cNvSpPr>
          <p:nvPr>
            <p:ph type="body" idx="1"/>
          </p:nvPr>
        </p:nvSpPr>
        <p:spPr/>
        <p:txBody>
          <a:bodyPr/>
          <a:lstStyle/>
          <a:p>
            <a:endParaRPr lang="en-US" altLang="en-US"/>
          </a:p>
          <a:p>
            <a:r>
              <a:rPr lang="en-US" altLang="en-US"/>
              <a:t>A typical acquisition data length is 10 bits, which is about 10ms</a:t>
            </a:r>
          </a:p>
          <a:p>
            <a:pPr lvl="1"/>
            <a:r>
              <a:rPr lang="en-US" altLang="en-US"/>
              <a:t>The C/A code is </a:t>
            </a:r>
            <a:r>
              <a:rPr lang="en-US" altLang="en-US" sz="2000"/>
              <a:t>1ms period and 1.023MHz chip rate.</a:t>
            </a:r>
          </a:p>
          <a:p>
            <a:pPr lvl="1"/>
            <a:r>
              <a:rPr lang="en-US" altLang="en-US"/>
              <a:t>The navigation data is 20ms or 20 C/A code long.</a:t>
            </a:r>
          </a:p>
          <a:p>
            <a:r>
              <a:rPr lang="en-US" altLang="en-US"/>
              <a:t>Doppler effect on the C/A code acquisition.</a:t>
            </a:r>
          </a:p>
          <a:p>
            <a:pPr lvl="1"/>
            <a:r>
              <a:rPr lang="en-US" altLang="en-US"/>
              <a:t>The maximum Doppler shift is 6.4Hz on 1.023Hz C/A code.</a:t>
            </a:r>
          </a:p>
          <a:p>
            <a:pPr lvl="1"/>
            <a:r>
              <a:rPr lang="en-US" altLang="en-US"/>
              <a:t>It take a about 78ms to change </a:t>
            </a:r>
          </a:p>
          <a:p>
            <a:r>
              <a:rPr lang="en-US" altLang="en-US"/>
              <a:t>Frequency Search Step Size</a:t>
            </a:r>
          </a:p>
          <a:p>
            <a:pPr lvl="1"/>
            <a:r>
              <a:rPr lang="en-US" altLang="en-US"/>
              <a:t>The Doppler frequency range is -10KHz ~ +10KHz.</a:t>
            </a:r>
          </a:p>
          <a:p>
            <a:pPr lvl="1"/>
            <a:r>
              <a:rPr lang="en-US" altLang="en-US"/>
              <a:t>The frequency search step size roughly is the inverse of the data length.</a:t>
            </a:r>
          </a:p>
          <a:p>
            <a:pPr lvl="2"/>
            <a:r>
              <a:rPr lang="en-US" altLang="en-US"/>
              <a:t>1 ms data length has FFT resolution of 1 KHz</a:t>
            </a:r>
          </a:p>
          <a:p>
            <a:pPr lvl="2"/>
            <a:r>
              <a:rPr lang="en-US" altLang="en-US"/>
              <a:t>10 ms data length has FFT resolution of  100Hz</a:t>
            </a:r>
          </a:p>
          <a:p>
            <a:endParaRPr lang="en-US" altLang="en-US"/>
          </a:p>
          <a:p>
            <a:pPr>
              <a:buFont typeface="Times" panose="02020603050405020304" pitchFamily="18" charset="0"/>
              <a:buNone/>
            </a:pPr>
            <a:endParaRPr lang="en-US" altLang="en-US"/>
          </a:p>
          <a:p>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9285546-1FF1-47EB-B2A4-5FC9CF78C123}"/>
              </a:ext>
            </a:extLst>
          </p:cNvPr>
          <p:cNvSpPr>
            <a:spLocks noGrp="1"/>
          </p:cNvSpPr>
          <p:nvPr>
            <p:ph type="sldNum" sz="quarter" idx="11"/>
          </p:nvPr>
        </p:nvSpPr>
        <p:spPr/>
        <p:txBody>
          <a:bodyPr/>
          <a:lstStyle/>
          <a:p>
            <a:fld id="{1A604A91-92C7-4A99-B715-79FE8EEFF700}" type="slidenum">
              <a:rPr lang="en-US" altLang="en-US"/>
              <a:pPr/>
              <a:t>44</a:t>
            </a:fld>
            <a:endParaRPr lang="en-US" altLang="en-US"/>
          </a:p>
        </p:txBody>
      </p:sp>
      <p:sp>
        <p:nvSpPr>
          <p:cNvPr id="779266" name="Rectangle 2">
            <a:extLst>
              <a:ext uri="{FF2B5EF4-FFF2-40B4-BE49-F238E27FC236}">
                <a16:creationId xmlns:a16="http://schemas.microsoft.com/office/drawing/2014/main" id="{21290F6D-96B1-4FB9-996F-07DD488F1787}"/>
              </a:ext>
            </a:extLst>
          </p:cNvPr>
          <p:cNvSpPr>
            <a:spLocks noGrp="1" noChangeArrowheads="1"/>
          </p:cNvSpPr>
          <p:nvPr>
            <p:ph type="title"/>
          </p:nvPr>
        </p:nvSpPr>
        <p:spPr/>
        <p:txBody>
          <a:bodyPr/>
          <a:lstStyle/>
          <a:p>
            <a:r>
              <a:rPr lang="en-US" altLang="en-US"/>
              <a:t>GPS Signal Acquisition</a:t>
            </a:r>
          </a:p>
        </p:txBody>
      </p:sp>
      <p:sp>
        <p:nvSpPr>
          <p:cNvPr id="779267" name="Rectangle 3">
            <a:extLst>
              <a:ext uri="{FF2B5EF4-FFF2-40B4-BE49-F238E27FC236}">
                <a16:creationId xmlns:a16="http://schemas.microsoft.com/office/drawing/2014/main" id="{46233AEE-8616-4FFC-AA0C-254EFEA564C3}"/>
              </a:ext>
            </a:extLst>
          </p:cNvPr>
          <p:cNvSpPr>
            <a:spLocks noGrp="1" noChangeArrowheads="1"/>
          </p:cNvSpPr>
          <p:nvPr>
            <p:ph type="body" idx="1"/>
          </p:nvPr>
        </p:nvSpPr>
        <p:spPr/>
        <p:txBody>
          <a:bodyPr/>
          <a:lstStyle/>
          <a:p>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32BADA-EE17-4B33-9898-0A69526F9D5A}"/>
              </a:ext>
            </a:extLst>
          </p:cNvPr>
          <p:cNvSpPr>
            <a:spLocks noGrp="1"/>
          </p:cNvSpPr>
          <p:nvPr>
            <p:ph type="sldNum" sz="quarter" idx="11"/>
          </p:nvPr>
        </p:nvSpPr>
        <p:spPr/>
        <p:txBody>
          <a:bodyPr/>
          <a:lstStyle/>
          <a:p>
            <a:fld id="{8007F18C-A14D-412F-B2CF-053EEC62B7CF}" type="slidenum">
              <a:rPr lang="en-US" altLang="en-US"/>
              <a:pPr/>
              <a:t>45</a:t>
            </a:fld>
            <a:endParaRPr lang="en-US" altLang="en-US"/>
          </a:p>
        </p:txBody>
      </p:sp>
      <p:sp>
        <p:nvSpPr>
          <p:cNvPr id="780290" name="Rectangle 2">
            <a:extLst>
              <a:ext uri="{FF2B5EF4-FFF2-40B4-BE49-F238E27FC236}">
                <a16:creationId xmlns:a16="http://schemas.microsoft.com/office/drawing/2014/main" id="{8DE5F595-EAA7-4EBC-A691-107A00C16214}"/>
              </a:ext>
            </a:extLst>
          </p:cNvPr>
          <p:cNvSpPr>
            <a:spLocks noGrp="1" noChangeArrowheads="1"/>
          </p:cNvSpPr>
          <p:nvPr>
            <p:ph type="title"/>
          </p:nvPr>
        </p:nvSpPr>
        <p:spPr/>
        <p:txBody>
          <a:bodyPr/>
          <a:lstStyle/>
          <a:p>
            <a:r>
              <a:rPr lang="en-US" altLang="en-US"/>
              <a:t>GPS Signal Tracking </a:t>
            </a:r>
          </a:p>
        </p:txBody>
      </p:sp>
      <p:pic>
        <p:nvPicPr>
          <p:cNvPr id="780295" name="Picture 7">
            <a:extLst>
              <a:ext uri="{FF2B5EF4-FFF2-40B4-BE49-F238E27FC236}">
                <a16:creationId xmlns:a16="http://schemas.microsoft.com/office/drawing/2014/main" id="{1A13A2A0-3919-46E7-B8CD-CB24521DFF9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1905000"/>
            <a:ext cx="4343400" cy="365125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80291" name="Rectangle 3">
            <a:extLst>
              <a:ext uri="{FF2B5EF4-FFF2-40B4-BE49-F238E27FC236}">
                <a16:creationId xmlns:a16="http://schemas.microsoft.com/office/drawing/2014/main" id="{FF81AA92-4CA7-497B-BDF1-496ECD40AAFE}"/>
              </a:ext>
            </a:extLst>
          </p:cNvPr>
          <p:cNvSpPr>
            <a:spLocks noGrp="1" noChangeArrowheads="1"/>
          </p:cNvSpPr>
          <p:nvPr>
            <p:ph type="body" sz="half" idx="2"/>
          </p:nvPr>
        </p:nvSpPr>
        <p:spPr/>
        <p:txBody>
          <a:bodyPr/>
          <a:lstStyle/>
          <a:p>
            <a:pPr marL="0" indent="0">
              <a:lnSpc>
                <a:spcPct val="90000"/>
              </a:lnSpc>
            </a:pPr>
            <a:r>
              <a:rPr lang="en-US" altLang="en-US" sz="1200"/>
              <a:t>To track a GPS signal two tracking loops are required. </a:t>
            </a:r>
          </a:p>
          <a:p>
            <a:pPr lvl="1">
              <a:lnSpc>
                <a:spcPct val="90000"/>
              </a:lnSpc>
            </a:pPr>
            <a:r>
              <a:rPr lang="en-US" altLang="en-US" sz="1200"/>
              <a:t>One loop is used to track the carrier frequency and is referred to as the carrier loop. </a:t>
            </a:r>
          </a:p>
          <a:p>
            <a:pPr lvl="1">
              <a:lnSpc>
                <a:spcPct val="90000"/>
              </a:lnSpc>
            </a:pPr>
            <a:r>
              <a:rPr lang="en-US" altLang="en-US" sz="1200"/>
              <a:t>The other one is used to track the C/ A code and is referred to as the code loop.</a:t>
            </a:r>
          </a:p>
          <a:p>
            <a:pPr marL="0" indent="0">
              <a:lnSpc>
                <a:spcPct val="90000"/>
              </a:lnSpc>
            </a:pPr>
            <a:r>
              <a:rPr lang="en-US" altLang="en-US" sz="1200"/>
              <a:t>The basic steps include</a:t>
            </a:r>
          </a:p>
          <a:p>
            <a:pPr lvl="1">
              <a:lnSpc>
                <a:spcPct val="90000"/>
              </a:lnSpc>
            </a:pPr>
            <a:r>
              <a:rPr lang="en-US" altLang="en-US" sz="1200"/>
              <a:t>Set the bandwidths and the gain of the code and carrier loops. The loop gain includes the gains of the phase detector and the VCO. The bandwidth of the code loop is narrower than the carrier loop because it tracks the signal for a longer period of time. Choose the noise bandwidth of the code loop to be 1 Hz and the carrier loop to be 20 Hz. This is one set of several possible selections that the tracking program can operate or function.</a:t>
            </a:r>
          </a:p>
          <a:p>
            <a:pPr lvl="1">
              <a:lnSpc>
                <a:spcPct val="90000"/>
              </a:lnSpc>
            </a:pPr>
            <a:r>
              <a:rPr lang="en-US" altLang="en-US" sz="1200"/>
              <a:t>Select the damping factor in Equation (8.25) to be c .707. This z value is often considered close to optimum. </a:t>
            </a:r>
          </a:p>
          <a:p>
            <a:pPr lvl="1">
              <a:lnSpc>
                <a:spcPct val="90000"/>
              </a:lnSpc>
            </a:pPr>
            <a:r>
              <a:rPr lang="en-US" altLang="en-US" sz="1200"/>
              <a:t>The natural frequency can be found from Equation (8.26).</a:t>
            </a:r>
          </a:p>
          <a:p>
            <a:pPr lvl="1">
              <a:lnSpc>
                <a:spcPct val="90000"/>
              </a:lnSpc>
            </a:pPr>
            <a:r>
              <a:rPr lang="en-US" altLang="en-US" sz="1200"/>
              <a:t>Choose the code loop gain (</a:t>
            </a:r>
            <a:r>
              <a:rPr lang="en-US" altLang="en-US" sz="1200" i="1"/>
              <a:t>k</a:t>
            </a:r>
            <a:r>
              <a:rPr lang="en-US" altLang="en-US" sz="1200"/>
              <a:t>0</a:t>
            </a:r>
            <a:r>
              <a:rPr lang="en-US" altLang="en-US" sz="1200" i="1"/>
              <a:t>k</a:t>
            </a:r>
            <a:r>
              <a:rPr lang="en-US" altLang="en-US" sz="1200"/>
              <a:t>1) to be 50 and the carrier loop gain to be 4p × 100. These values are also one set of several possible selections. The constants </a:t>
            </a:r>
            <a:r>
              <a:rPr lang="en-US" altLang="en-US" sz="1200" i="1"/>
              <a:t>C</a:t>
            </a:r>
            <a:r>
              <a:rPr lang="en-US" altLang="en-US" sz="1200"/>
              <a:t>1 and </a:t>
            </a:r>
            <a:r>
              <a:rPr lang="en-US" altLang="en-US" sz="1200" i="1"/>
              <a:t>C</a:t>
            </a:r>
            <a:r>
              <a:rPr lang="en-US" altLang="en-US" sz="1200"/>
              <a:t>2 of the filter can be found from Equation (8.39).</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4BE2F1-102C-47D8-838D-1260B308B24A}"/>
              </a:ext>
            </a:extLst>
          </p:cNvPr>
          <p:cNvSpPr>
            <a:spLocks noGrp="1"/>
          </p:cNvSpPr>
          <p:nvPr>
            <p:ph type="sldNum" sz="quarter" idx="11"/>
          </p:nvPr>
        </p:nvSpPr>
        <p:spPr/>
        <p:txBody>
          <a:bodyPr/>
          <a:lstStyle/>
          <a:p>
            <a:fld id="{31289D65-AD96-448D-B745-0E008ADF2C70}" type="slidenum">
              <a:rPr lang="en-US" altLang="en-US"/>
              <a:pPr/>
              <a:t>46</a:t>
            </a:fld>
            <a:endParaRPr lang="en-US" altLang="en-US"/>
          </a:p>
        </p:txBody>
      </p:sp>
      <p:sp>
        <p:nvSpPr>
          <p:cNvPr id="784386" name="Rectangle 2">
            <a:extLst>
              <a:ext uri="{FF2B5EF4-FFF2-40B4-BE49-F238E27FC236}">
                <a16:creationId xmlns:a16="http://schemas.microsoft.com/office/drawing/2014/main" id="{9F0C41BD-9556-4537-82D5-F2E23EA684CA}"/>
              </a:ext>
            </a:extLst>
          </p:cNvPr>
          <p:cNvSpPr>
            <a:spLocks noGrp="1" noChangeArrowheads="1"/>
          </p:cNvSpPr>
          <p:nvPr>
            <p:ph type="title"/>
          </p:nvPr>
        </p:nvSpPr>
        <p:spPr/>
        <p:txBody>
          <a:bodyPr/>
          <a:lstStyle/>
          <a:p>
            <a:r>
              <a:rPr lang="en-US" altLang="en-US"/>
              <a:t>Relative Pseudorange</a:t>
            </a:r>
          </a:p>
        </p:txBody>
      </p:sp>
      <p:sp>
        <p:nvSpPr>
          <p:cNvPr id="784389" name="Rectangle 5">
            <a:extLst>
              <a:ext uri="{FF2B5EF4-FFF2-40B4-BE49-F238E27FC236}">
                <a16:creationId xmlns:a16="http://schemas.microsoft.com/office/drawing/2014/main" id="{6B6B5A7A-785B-49BF-A638-8D3044F70F3E}"/>
              </a:ext>
            </a:extLst>
          </p:cNvPr>
          <p:cNvSpPr>
            <a:spLocks noGrp="1" noChangeArrowheads="1"/>
          </p:cNvSpPr>
          <p:nvPr>
            <p:ph type="body" sz="half" idx="2"/>
          </p:nvPr>
        </p:nvSpPr>
        <p:spPr>
          <a:xfrm>
            <a:off x="304800" y="3962400"/>
            <a:ext cx="8534400" cy="2590800"/>
          </a:xfrm>
        </p:spPr>
        <p:txBody>
          <a:bodyPr/>
          <a:lstStyle/>
          <a:p>
            <a:pPr marL="0" indent="0"/>
            <a:r>
              <a:rPr lang="en-US" altLang="en-US" sz="1400"/>
              <a:t>Because the clock bias of the receiver is an unknown variable, the pseudorange can be measured only in a relative way. For example, the beginning point of subframe 1 is used as the reference point.</a:t>
            </a:r>
          </a:p>
          <a:p>
            <a:pPr lvl="1"/>
            <a:r>
              <a:rPr lang="en-US" altLang="en-US" sz="1400"/>
              <a:t>All the beginning points of subframe 1 from different satellites are transmitted at the same time except for the clock correction terms of each satellite.</a:t>
            </a:r>
          </a:p>
          <a:p>
            <a:pPr marL="0" indent="0"/>
            <a:r>
              <a:rPr lang="en-US" altLang="en-US" sz="1400"/>
              <a:t> Since the beginnings of subframe 1 from different satellites are received at different times, this difference time represents the time (or distance) difference from the satellite to the receiver. Therefore, it represents the relative pseudorange.</a:t>
            </a:r>
          </a:p>
          <a:p>
            <a:pPr marL="0" indent="0"/>
            <a:r>
              <a:rPr lang="en-US" altLang="en-US" sz="1400"/>
              <a:t>It takes two steps to find the beginning of subframe 1 in terms of the actual digitized input data points. </a:t>
            </a:r>
          </a:p>
          <a:p>
            <a:pPr lvl="1"/>
            <a:r>
              <a:rPr lang="en-US" altLang="en-US" sz="1400"/>
              <a:t>The first step is to find the index of the beginning of the C/ A code just before subframe 1. </a:t>
            </a:r>
          </a:p>
          <a:p>
            <a:pPr lvl="1"/>
            <a:r>
              <a:rPr lang="en-US" altLang="en-US" sz="1400"/>
              <a:t>The second step is to find the time between the desired beginning of the C/ A code to the beginning of subframe 1.</a:t>
            </a:r>
          </a:p>
        </p:txBody>
      </p:sp>
      <p:pic>
        <p:nvPicPr>
          <p:cNvPr id="784390" name="Picture 6">
            <a:extLst>
              <a:ext uri="{FF2B5EF4-FFF2-40B4-BE49-F238E27FC236}">
                <a16:creationId xmlns:a16="http://schemas.microsoft.com/office/drawing/2014/main" id="{6D450C36-79E2-4111-B093-DB9AEB74FDC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9600" y="1531938"/>
            <a:ext cx="7924800" cy="1963737"/>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A46454D-D0ED-4E6C-B75E-C493A2BE7ED5}"/>
              </a:ext>
            </a:extLst>
          </p:cNvPr>
          <p:cNvSpPr>
            <a:spLocks noGrp="1"/>
          </p:cNvSpPr>
          <p:nvPr>
            <p:ph type="sldNum" sz="quarter" idx="11"/>
          </p:nvPr>
        </p:nvSpPr>
        <p:spPr/>
        <p:txBody>
          <a:bodyPr/>
          <a:lstStyle/>
          <a:p>
            <a:fld id="{AE9D4975-CABB-4758-87DB-678637ED093D}" type="slidenum">
              <a:rPr lang="en-US" altLang="en-US"/>
              <a:pPr/>
              <a:t>47</a:t>
            </a:fld>
            <a:endParaRPr lang="en-US" altLang="en-US"/>
          </a:p>
        </p:txBody>
      </p:sp>
      <p:sp>
        <p:nvSpPr>
          <p:cNvPr id="786434" name="Rectangle 2">
            <a:extLst>
              <a:ext uri="{FF2B5EF4-FFF2-40B4-BE49-F238E27FC236}">
                <a16:creationId xmlns:a16="http://schemas.microsoft.com/office/drawing/2014/main" id="{D4F04F91-9504-43E7-8EC5-D0F6643ACEC3}"/>
              </a:ext>
            </a:extLst>
          </p:cNvPr>
          <p:cNvSpPr>
            <a:spLocks noGrp="1" noChangeArrowheads="1"/>
          </p:cNvSpPr>
          <p:nvPr>
            <p:ph type="title"/>
          </p:nvPr>
        </p:nvSpPr>
        <p:spPr/>
        <p:txBody>
          <a:bodyPr/>
          <a:lstStyle/>
          <a:p>
            <a:r>
              <a:rPr lang="en-US" altLang="en-US"/>
              <a:t>Calculating Satellite Positions</a:t>
            </a:r>
          </a:p>
        </p:txBody>
      </p:sp>
      <p:pic>
        <p:nvPicPr>
          <p:cNvPr id="786439" name="Picture 7">
            <a:extLst>
              <a:ext uri="{FF2B5EF4-FFF2-40B4-BE49-F238E27FC236}">
                <a16:creationId xmlns:a16="http://schemas.microsoft.com/office/drawing/2014/main" id="{7A805318-AF59-499D-BF3C-C4A56A44B62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9600" y="1828800"/>
            <a:ext cx="7924800" cy="1370013"/>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786440" name="Rectangle 8">
            <a:extLst>
              <a:ext uri="{FF2B5EF4-FFF2-40B4-BE49-F238E27FC236}">
                <a16:creationId xmlns:a16="http://schemas.microsoft.com/office/drawing/2014/main" id="{BDD223D9-1C66-4C82-BB74-3BD414EC2892}"/>
              </a:ext>
            </a:extLst>
          </p:cNvPr>
          <p:cNvSpPr>
            <a:spLocks noGrp="1" noChangeArrowheads="1"/>
          </p:cNvSpPr>
          <p:nvPr>
            <p:ph type="body" sz="half" idx="2"/>
          </p:nvPr>
        </p:nvSpPr>
        <p:spPr/>
        <p:txBody>
          <a:bodyPr/>
          <a:lstStyle/>
          <a:p>
            <a:pPr marL="0" indent="0"/>
            <a:endParaRPr lang="en-US" altLang="en-US"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EB561F-02C1-4B0D-A87F-8CF685088380}"/>
              </a:ext>
            </a:extLst>
          </p:cNvPr>
          <p:cNvSpPr>
            <a:spLocks noGrp="1"/>
          </p:cNvSpPr>
          <p:nvPr>
            <p:ph type="sldNum" sz="quarter" idx="11"/>
          </p:nvPr>
        </p:nvSpPr>
        <p:spPr/>
        <p:txBody>
          <a:bodyPr/>
          <a:lstStyle/>
          <a:p>
            <a:fld id="{0183E48B-172E-43D7-8436-EA7677A5EF63}" type="slidenum">
              <a:rPr lang="en-US" altLang="en-US"/>
              <a:pPr/>
              <a:t>48</a:t>
            </a:fld>
            <a:endParaRPr lang="en-US" altLang="en-US"/>
          </a:p>
        </p:txBody>
      </p:sp>
      <p:sp>
        <p:nvSpPr>
          <p:cNvPr id="787458" name="Rectangle 2">
            <a:extLst>
              <a:ext uri="{FF2B5EF4-FFF2-40B4-BE49-F238E27FC236}">
                <a16:creationId xmlns:a16="http://schemas.microsoft.com/office/drawing/2014/main" id="{7AE82172-E114-424E-8A1D-40F3A928A3A9}"/>
              </a:ext>
            </a:extLst>
          </p:cNvPr>
          <p:cNvSpPr>
            <a:spLocks noGrp="1" noChangeArrowheads="1"/>
          </p:cNvSpPr>
          <p:nvPr>
            <p:ph type="title"/>
          </p:nvPr>
        </p:nvSpPr>
        <p:spPr/>
        <p:txBody>
          <a:bodyPr/>
          <a:lstStyle/>
          <a:p>
            <a:r>
              <a:rPr lang="en-US" altLang="en-US"/>
              <a:t>Calculating User Positions</a:t>
            </a:r>
          </a:p>
        </p:txBody>
      </p:sp>
      <p:pic>
        <p:nvPicPr>
          <p:cNvPr id="787466" name="Picture 10">
            <a:extLst>
              <a:ext uri="{FF2B5EF4-FFF2-40B4-BE49-F238E27FC236}">
                <a16:creationId xmlns:a16="http://schemas.microsoft.com/office/drawing/2014/main" id="{05B1D11D-9513-4B2F-A48F-57BD6F4E41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2058988"/>
            <a:ext cx="7924800" cy="3349625"/>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9AA4D6-4888-4F0F-B4C7-FB260B247066}"/>
              </a:ext>
            </a:extLst>
          </p:cNvPr>
          <p:cNvSpPr>
            <a:spLocks noGrp="1"/>
          </p:cNvSpPr>
          <p:nvPr>
            <p:ph type="sldNum" sz="quarter" idx="11"/>
          </p:nvPr>
        </p:nvSpPr>
        <p:spPr/>
        <p:txBody>
          <a:bodyPr/>
          <a:lstStyle/>
          <a:p>
            <a:fld id="{207500A5-3735-4D28-81BF-C7C127583585}" type="slidenum">
              <a:rPr lang="en-US" altLang="en-US"/>
              <a:pPr/>
              <a:t>49</a:t>
            </a:fld>
            <a:endParaRPr lang="en-US" altLang="en-US"/>
          </a:p>
        </p:txBody>
      </p:sp>
      <p:sp>
        <p:nvSpPr>
          <p:cNvPr id="509954" name="Rectangle 2">
            <a:extLst>
              <a:ext uri="{FF2B5EF4-FFF2-40B4-BE49-F238E27FC236}">
                <a16:creationId xmlns:a16="http://schemas.microsoft.com/office/drawing/2014/main" id="{256122C0-2156-4314-A4A3-09DFA9D3D171}"/>
              </a:ext>
            </a:extLst>
          </p:cNvPr>
          <p:cNvSpPr>
            <a:spLocks noGrp="1" noChangeArrowheads="1"/>
          </p:cNvSpPr>
          <p:nvPr>
            <p:ph type="title"/>
          </p:nvPr>
        </p:nvSpPr>
        <p:spPr/>
        <p:txBody>
          <a:bodyPr/>
          <a:lstStyle/>
          <a:p>
            <a:r>
              <a:rPr lang="en-US" altLang="en-US"/>
              <a:t>GPS Positioning Error Sources</a:t>
            </a:r>
          </a:p>
        </p:txBody>
      </p:sp>
      <p:graphicFrame>
        <p:nvGraphicFramePr>
          <p:cNvPr id="509972" name="Object 20">
            <a:extLst>
              <a:ext uri="{FF2B5EF4-FFF2-40B4-BE49-F238E27FC236}">
                <a16:creationId xmlns:a16="http://schemas.microsoft.com/office/drawing/2014/main" id="{F9C6EF71-AADC-4A82-BC08-306413B75AF4}"/>
              </a:ext>
            </a:extLst>
          </p:cNvPr>
          <p:cNvGraphicFramePr>
            <a:graphicFrameLocks noGrp="1" noChangeAspect="1"/>
          </p:cNvGraphicFramePr>
          <p:nvPr>
            <p:ph idx="1"/>
          </p:nvPr>
        </p:nvGraphicFramePr>
        <p:xfrm>
          <a:off x="609600" y="1516063"/>
          <a:ext cx="7924800" cy="4433887"/>
        </p:xfrm>
        <a:graphic>
          <a:graphicData uri="http://schemas.openxmlformats.org/presentationml/2006/ole">
            <mc:AlternateContent xmlns:mc="http://schemas.openxmlformats.org/markup-compatibility/2006">
              <mc:Choice xmlns:v="urn:schemas-microsoft-com:vml" Requires="v">
                <p:oleObj spid="_x0000_s109571" name="Visio" r:id="rId4" imgW="4263853" imgH="2385709" progId="Visio.Drawing.11">
                  <p:embed/>
                </p:oleObj>
              </mc:Choice>
              <mc:Fallback>
                <p:oleObj name="Visio" r:id="rId4" imgW="4263853" imgH="2385709" progId="Visio.Drawing.11">
                  <p:embed/>
                  <p:pic>
                    <p:nvPicPr>
                      <p:cNvPr id="509972" name="Object 20">
                        <a:extLst>
                          <a:ext uri="{FF2B5EF4-FFF2-40B4-BE49-F238E27FC236}">
                            <a16:creationId xmlns:a16="http://schemas.microsoft.com/office/drawing/2014/main" id="{F9C6EF71-AADC-4A82-BC08-306413B75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16063"/>
                        <a:ext cx="7924800" cy="4433887"/>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998AE6-2CAC-4CB4-986F-AB63DD600647}"/>
              </a:ext>
            </a:extLst>
          </p:cNvPr>
          <p:cNvSpPr>
            <a:spLocks noGrp="1"/>
          </p:cNvSpPr>
          <p:nvPr>
            <p:ph type="sldNum" sz="quarter" idx="11"/>
          </p:nvPr>
        </p:nvSpPr>
        <p:spPr/>
        <p:txBody>
          <a:bodyPr/>
          <a:lstStyle/>
          <a:p>
            <a:fld id="{5EB47C4E-6043-4A80-9EAF-8961D7E12691}" type="slidenum">
              <a:rPr lang="en-US" altLang="en-US"/>
              <a:pPr/>
              <a:t>5</a:t>
            </a:fld>
            <a:endParaRPr lang="en-US" altLang="en-US"/>
          </a:p>
        </p:txBody>
      </p:sp>
      <p:sp>
        <p:nvSpPr>
          <p:cNvPr id="794626" name="Rectangle 2">
            <a:extLst>
              <a:ext uri="{FF2B5EF4-FFF2-40B4-BE49-F238E27FC236}">
                <a16:creationId xmlns:a16="http://schemas.microsoft.com/office/drawing/2014/main" id="{5F7B8660-84D8-4416-A021-87EBE1C27E4B}"/>
              </a:ext>
            </a:extLst>
          </p:cNvPr>
          <p:cNvSpPr>
            <a:spLocks noGrp="1" noChangeArrowheads="1"/>
          </p:cNvSpPr>
          <p:nvPr>
            <p:ph type="title"/>
          </p:nvPr>
        </p:nvSpPr>
        <p:spPr/>
        <p:txBody>
          <a:bodyPr/>
          <a:lstStyle/>
          <a:p>
            <a:r>
              <a:rPr lang="en-US" altLang="en-US">
                <a:solidFill>
                  <a:srgbClr val="A50021"/>
                </a:solidFill>
              </a:rPr>
              <a:t>LBS and A-GPS </a:t>
            </a:r>
          </a:p>
        </p:txBody>
      </p:sp>
      <p:sp>
        <p:nvSpPr>
          <p:cNvPr id="794627" name="Rectangle 3">
            <a:extLst>
              <a:ext uri="{FF2B5EF4-FFF2-40B4-BE49-F238E27FC236}">
                <a16:creationId xmlns:a16="http://schemas.microsoft.com/office/drawing/2014/main" id="{70E11835-B78B-43E5-A57F-1BA24972CBCB}"/>
              </a:ext>
            </a:extLst>
          </p:cNvPr>
          <p:cNvSpPr>
            <a:spLocks noGrp="1" noChangeArrowheads="1"/>
          </p:cNvSpPr>
          <p:nvPr>
            <p:ph type="body" idx="1"/>
          </p:nvPr>
        </p:nvSpPr>
        <p:spPr/>
        <p:txBody>
          <a:bodyPr/>
          <a:lstStyle/>
          <a:p>
            <a:pPr>
              <a:lnSpc>
                <a:spcPct val="80000"/>
              </a:lnSpc>
            </a:pPr>
            <a:r>
              <a:rPr lang="en-US" altLang="en-US" sz="2000"/>
              <a:t>LBS is gaining increasing popularity in mobile users. It should be included as a important feature of next generation mobile standards.</a:t>
            </a:r>
          </a:p>
          <a:p>
            <a:pPr lvl="1">
              <a:lnSpc>
                <a:spcPct val="80000"/>
              </a:lnSpc>
            </a:pPr>
            <a:r>
              <a:rPr lang="en-US" altLang="en-US" sz="2000"/>
              <a:t>GPS-based positioning is known to be one of the most reliable positioning schemes with the best coverage and highest accuracy.</a:t>
            </a:r>
          </a:p>
          <a:p>
            <a:pPr lvl="1">
              <a:lnSpc>
                <a:spcPct val="80000"/>
              </a:lnSpc>
            </a:pPr>
            <a:r>
              <a:rPr lang="en-US" altLang="en-US" sz="2000"/>
              <a:t>“With close to 1.18 billion mobile handsets sold in 2007 and an expected 1.8 billion in 2012, close to 30% of existing worldwide mobiles are GPS-capable in 2008. This number is increasing every year and predicted to more than 35% in 2012” -- Texas Instrument and gpsWorld.</a:t>
            </a:r>
          </a:p>
          <a:p>
            <a:pPr lvl="1">
              <a:lnSpc>
                <a:spcPct val="80000"/>
              </a:lnSpc>
            </a:pPr>
            <a:r>
              <a:rPr lang="en-US" altLang="en-US" sz="2000"/>
              <a:t>“Global revenue from location-based services will hit $13.3 billion by 2013, compared with $515 million in 2007.” -- ABI Research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C49E9B6-16CC-4B22-BBB2-6ADB437CE2C0}"/>
              </a:ext>
            </a:extLst>
          </p:cNvPr>
          <p:cNvSpPr>
            <a:spLocks noGrp="1"/>
          </p:cNvSpPr>
          <p:nvPr>
            <p:ph type="sldNum" sz="quarter" idx="11"/>
          </p:nvPr>
        </p:nvSpPr>
        <p:spPr/>
        <p:txBody>
          <a:bodyPr/>
          <a:lstStyle/>
          <a:p>
            <a:fld id="{159F9628-A7D5-48E4-BDBC-6D7C1B26D42B}" type="slidenum">
              <a:rPr lang="en-US" altLang="en-US"/>
              <a:pPr/>
              <a:t>50</a:t>
            </a:fld>
            <a:endParaRPr lang="en-US" altLang="en-US"/>
          </a:p>
        </p:txBody>
      </p:sp>
      <p:sp>
        <p:nvSpPr>
          <p:cNvPr id="717826" name="Rectangle 2">
            <a:extLst>
              <a:ext uri="{FF2B5EF4-FFF2-40B4-BE49-F238E27FC236}">
                <a16:creationId xmlns:a16="http://schemas.microsoft.com/office/drawing/2014/main" id="{D6C63C35-B66B-41ED-894D-B1FF9F8370D0}"/>
              </a:ext>
            </a:extLst>
          </p:cNvPr>
          <p:cNvSpPr>
            <a:spLocks noGrp="1" noChangeArrowheads="1"/>
          </p:cNvSpPr>
          <p:nvPr>
            <p:ph type="title"/>
          </p:nvPr>
        </p:nvSpPr>
        <p:spPr/>
        <p:txBody>
          <a:bodyPr/>
          <a:lstStyle/>
          <a:p>
            <a:r>
              <a:rPr lang="en-US" altLang="en-US"/>
              <a:t>GPS Positioning Error Sources (2/2)</a:t>
            </a:r>
          </a:p>
        </p:txBody>
      </p:sp>
      <p:sp>
        <p:nvSpPr>
          <p:cNvPr id="717827" name="Rectangle 3">
            <a:extLst>
              <a:ext uri="{FF2B5EF4-FFF2-40B4-BE49-F238E27FC236}">
                <a16:creationId xmlns:a16="http://schemas.microsoft.com/office/drawing/2014/main" id="{99173466-EF73-4F90-8A54-4E9C8FD19E0E}"/>
              </a:ext>
            </a:extLst>
          </p:cNvPr>
          <p:cNvSpPr>
            <a:spLocks noGrp="1" noChangeArrowheads="1"/>
          </p:cNvSpPr>
          <p:nvPr>
            <p:ph type="body" idx="1"/>
          </p:nvPr>
        </p:nvSpPr>
        <p:spPr>
          <a:xfrm>
            <a:off x="609600" y="1219200"/>
            <a:ext cx="7924800" cy="4876800"/>
          </a:xfrm>
        </p:spPr>
        <p:txBody>
          <a:bodyPr/>
          <a:lstStyle/>
          <a:p>
            <a:r>
              <a:rPr lang="en-US" altLang="en-US"/>
              <a:t>Error sources in the space segment</a:t>
            </a:r>
          </a:p>
          <a:p>
            <a:pPr lvl="1"/>
            <a:r>
              <a:rPr lang="en-US" altLang="en-US" b="1"/>
              <a:t>ephemeris (orbital) error</a:t>
            </a:r>
            <a:r>
              <a:rPr lang="en-US" altLang="en-US"/>
              <a:t>: it usually is in the order of 2-5m.</a:t>
            </a:r>
          </a:p>
          <a:p>
            <a:pPr lvl="1"/>
            <a:r>
              <a:rPr lang="en-US" altLang="en-US" b="1"/>
              <a:t>satellite clock errors</a:t>
            </a:r>
            <a:r>
              <a:rPr lang="en-US" altLang="en-US"/>
              <a:t>: it usually is in the order of 2.3m with ephemeris effect</a:t>
            </a:r>
          </a:p>
          <a:p>
            <a:pPr lvl="1"/>
            <a:r>
              <a:rPr lang="en-US" altLang="en-US" b="1"/>
              <a:t>selective availability</a:t>
            </a:r>
            <a:r>
              <a:rPr lang="en-US" altLang="en-US"/>
              <a:t> (03/1990 – 05/2000): delta error &amp; epsilon error.</a:t>
            </a:r>
          </a:p>
          <a:p>
            <a:pPr lvl="1"/>
            <a:r>
              <a:rPr lang="en-US" altLang="en-US" b="1"/>
              <a:t>dilution of precision</a:t>
            </a:r>
            <a:r>
              <a:rPr lang="en-US" altLang="en-US"/>
              <a:t>: Maximum allowable error = GPS receiver accuracy </a:t>
            </a:r>
            <a:r>
              <a:rPr lang="en-US" altLang="en-US">
                <a:cs typeface="Arial" panose="020B0604020202020204" pitchFamily="34" charset="0"/>
              </a:rPr>
              <a:t>• DOP</a:t>
            </a:r>
          </a:p>
          <a:p>
            <a:r>
              <a:rPr lang="en-US" altLang="en-US"/>
              <a:t>Propagation delays</a:t>
            </a:r>
          </a:p>
          <a:p>
            <a:pPr lvl="1"/>
            <a:r>
              <a:rPr lang="en-US" altLang="en-US" b="1"/>
              <a:t>multipath error</a:t>
            </a:r>
            <a:r>
              <a:rPr lang="en-US" altLang="en-US"/>
              <a:t>: it affects both the carrier-phase and pseudorange measurement. </a:t>
            </a:r>
          </a:p>
          <a:p>
            <a:pPr lvl="1"/>
            <a:r>
              <a:rPr lang="en-US" altLang="en-US" b="1"/>
              <a:t>ionospheric delay</a:t>
            </a:r>
            <a:r>
              <a:rPr lang="en-US" altLang="en-US"/>
              <a:t>: it mostly is of the order of 5-15m.</a:t>
            </a:r>
          </a:p>
          <a:p>
            <a:pPr lvl="1"/>
            <a:r>
              <a:rPr lang="en-US" altLang="en-US" b="1"/>
              <a:t>tropospheric delay</a:t>
            </a:r>
            <a:r>
              <a:rPr lang="en-US" altLang="en-US"/>
              <a:t>: it is about 2.3m at Zenith and 20-28m for a 5</a:t>
            </a:r>
            <a:r>
              <a:rPr lang="en-US" altLang="en-US" baseline="30000"/>
              <a:t>o</a:t>
            </a:r>
            <a:r>
              <a:rPr lang="en-US" altLang="en-US"/>
              <a:t> elevation angle.</a:t>
            </a:r>
          </a:p>
          <a:p>
            <a:r>
              <a:rPr lang="en-US" altLang="en-US"/>
              <a:t>Error sources in the user segment </a:t>
            </a:r>
          </a:p>
          <a:p>
            <a:pPr lvl="1"/>
            <a:r>
              <a:rPr lang="en-US" altLang="en-US" b="1"/>
              <a:t>system noise</a:t>
            </a:r>
            <a:r>
              <a:rPr lang="en-US" altLang="en-US"/>
              <a:t>: a typical error value of this is of the order of 0.6m.</a:t>
            </a:r>
          </a:p>
          <a:p>
            <a:pPr lvl="1"/>
            <a:r>
              <a:rPr lang="en-US" altLang="en-US" b="1"/>
              <a:t>antenna distortion</a:t>
            </a:r>
            <a:r>
              <a:rPr lang="en-US" altLang="en-US"/>
              <a:t>: It is typically in the order of a few centimeters.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6">
            <a:extLst>
              <a:ext uri="{FF2B5EF4-FFF2-40B4-BE49-F238E27FC236}">
                <a16:creationId xmlns:a16="http://schemas.microsoft.com/office/drawing/2014/main" id="{10FFDFB8-55D4-46DF-94F8-A4D677A1BBB1}"/>
              </a:ext>
            </a:extLst>
          </p:cNvPr>
          <p:cNvSpPr>
            <a:spLocks noGrp="1"/>
          </p:cNvSpPr>
          <p:nvPr>
            <p:ph type="sldNum" sz="quarter" idx="11"/>
          </p:nvPr>
        </p:nvSpPr>
        <p:spPr/>
        <p:txBody>
          <a:bodyPr/>
          <a:lstStyle/>
          <a:p>
            <a:fld id="{BC4509E4-FA15-4476-B18B-F031FD42DA86}" type="slidenum">
              <a:rPr lang="en-US" altLang="en-US"/>
              <a:pPr/>
              <a:t>51</a:t>
            </a:fld>
            <a:endParaRPr lang="en-US" altLang="en-US"/>
          </a:p>
        </p:txBody>
      </p:sp>
      <p:sp>
        <p:nvSpPr>
          <p:cNvPr id="746498" name="Rectangle 2">
            <a:extLst>
              <a:ext uri="{FF2B5EF4-FFF2-40B4-BE49-F238E27FC236}">
                <a16:creationId xmlns:a16="http://schemas.microsoft.com/office/drawing/2014/main" id="{CEF0C215-DA3C-45F4-A3E0-D18DDED92751}"/>
              </a:ext>
            </a:extLst>
          </p:cNvPr>
          <p:cNvSpPr>
            <a:spLocks noGrp="1" noChangeArrowheads="1"/>
          </p:cNvSpPr>
          <p:nvPr>
            <p:ph type="title"/>
          </p:nvPr>
        </p:nvSpPr>
        <p:spPr/>
        <p:txBody>
          <a:bodyPr/>
          <a:lstStyle/>
          <a:p>
            <a:r>
              <a:rPr lang="en-US" altLang="en-US"/>
              <a:t>GPS Error Budget for E911</a:t>
            </a:r>
          </a:p>
        </p:txBody>
      </p:sp>
      <p:graphicFrame>
        <p:nvGraphicFramePr>
          <p:cNvPr id="746499" name="Group 3">
            <a:extLst>
              <a:ext uri="{FF2B5EF4-FFF2-40B4-BE49-F238E27FC236}">
                <a16:creationId xmlns:a16="http://schemas.microsoft.com/office/drawing/2014/main" id="{86BD9037-CD15-4D21-B2D1-C35E99996811}"/>
              </a:ext>
            </a:extLst>
          </p:cNvPr>
          <p:cNvGraphicFramePr>
            <a:graphicFrameLocks noGrp="1"/>
          </p:cNvGraphicFramePr>
          <p:nvPr>
            <p:ph sz="half" idx="1"/>
          </p:nvPr>
        </p:nvGraphicFramePr>
        <p:xfrm>
          <a:off x="381000" y="1371600"/>
          <a:ext cx="4419600" cy="4527552"/>
        </p:xfrm>
        <a:graphic>
          <a:graphicData uri="http://schemas.openxmlformats.org/drawingml/2006/table">
            <a:tbl>
              <a:tblPr/>
              <a:tblGrid>
                <a:gridCol w="1752600">
                  <a:extLst>
                    <a:ext uri="{9D8B030D-6E8A-4147-A177-3AD203B41FA5}">
                      <a16:colId xmlns:a16="http://schemas.microsoft.com/office/drawing/2014/main" val="2871918175"/>
                    </a:ext>
                  </a:extLst>
                </a:gridCol>
                <a:gridCol w="606425">
                  <a:extLst>
                    <a:ext uri="{9D8B030D-6E8A-4147-A177-3AD203B41FA5}">
                      <a16:colId xmlns:a16="http://schemas.microsoft.com/office/drawing/2014/main" val="3855446163"/>
                    </a:ext>
                  </a:extLst>
                </a:gridCol>
                <a:gridCol w="688975">
                  <a:extLst>
                    <a:ext uri="{9D8B030D-6E8A-4147-A177-3AD203B41FA5}">
                      <a16:colId xmlns:a16="http://schemas.microsoft.com/office/drawing/2014/main" val="2371769071"/>
                    </a:ext>
                  </a:extLst>
                </a:gridCol>
                <a:gridCol w="609600">
                  <a:extLst>
                    <a:ext uri="{9D8B030D-6E8A-4147-A177-3AD203B41FA5}">
                      <a16:colId xmlns:a16="http://schemas.microsoft.com/office/drawing/2014/main" val="3691900094"/>
                    </a:ext>
                  </a:extLst>
                </a:gridCol>
                <a:gridCol w="762000">
                  <a:extLst>
                    <a:ext uri="{9D8B030D-6E8A-4147-A177-3AD203B41FA5}">
                      <a16:colId xmlns:a16="http://schemas.microsoft.com/office/drawing/2014/main" val="1649164055"/>
                    </a:ext>
                  </a:extLst>
                </a:gridCol>
              </a:tblGrid>
              <a:tr h="385763">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Absolute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Differential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960020303"/>
                  </a:ext>
                </a:extLst>
              </a:tr>
              <a:tr h="4286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Error 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P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L1 C/A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P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C/A Code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768235508"/>
                  </a:ext>
                </a:extLst>
              </a:tr>
              <a:tr h="430213">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Sat. Clock &amp; Ephemeris Errors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1627830"/>
                  </a:ext>
                </a:extLst>
              </a:tr>
              <a:tr h="38417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Ionospheric delay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5537883"/>
                  </a:ext>
                </a:extLst>
              </a:tr>
              <a:tr h="38735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Tropospheric Delay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6550773"/>
                  </a:ext>
                </a:extLst>
              </a:tr>
              <a:tr h="40957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Receiver Noise and Resolution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928674"/>
                  </a:ext>
                </a:extLst>
              </a:tr>
              <a:tr h="385763">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Multipath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6623423"/>
                  </a:ext>
                </a:extLst>
              </a:tr>
              <a:tr h="38417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Other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3782196"/>
                  </a:ext>
                </a:extLst>
              </a:tr>
              <a:tr h="385763">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*Selective Availability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233927"/>
                  </a:ext>
                </a:extLst>
              </a:tr>
              <a:tr h="385763">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Total System Error 1</a:t>
                      </a:r>
                      <a:r>
                        <a:rPr kumimoji="0" lang="el-GR"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σ</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35.6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0" i="0" u="none" strike="noStrike" cap="none" normalizeH="0" baseline="0">
                          <a:ln>
                            <a:noFill/>
                          </a:ln>
                          <a:solidFill>
                            <a:schemeClr val="tx1"/>
                          </a:solidFill>
                          <a:effectLst/>
                          <a:latin typeface="Arial" panose="020B0604020202020204" pitchFamily="34" charset="0"/>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531754579"/>
                  </a:ext>
                </a:extLst>
              </a:tr>
              <a:tr h="18097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rgbClr val="EA0054"/>
                          </a:solidFill>
                          <a:effectLst/>
                          <a:latin typeface="Arial" panose="020B0604020202020204" pitchFamily="34" charset="0"/>
                        </a:rPr>
                        <a:t>Position Error (m) PDOP = 2.92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1" i="0" u="none" strike="noStrike" cap="none" normalizeH="0" baseline="0">
                          <a:ln>
                            <a:noFill/>
                          </a:ln>
                          <a:solidFill>
                            <a:srgbClr val="EA0054"/>
                          </a:solidFill>
                          <a:effectLst/>
                          <a:latin typeface="Arial" panose="020B0604020202020204" pitchFamily="34" charset="0"/>
                        </a:rPr>
                        <a:t>16.3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1" i="0" u="none" strike="noStrike" cap="none" normalizeH="0" baseline="0">
                          <a:ln>
                            <a:noFill/>
                          </a:ln>
                          <a:solidFill>
                            <a:srgbClr val="EA0054"/>
                          </a:solidFill>
                          <a:effectLst/>
                          <a:latin typeface="Arial" panose="020B0604020202020204" pitchFamily="34" charset="0"/>
                        </a:rPr>
                        <a:t>104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1" i="0" u="none" strike="noStrike" cap="none" normalizeH="0" baseline="0">
                          <a:ln>
                            <a:noFill/>
                          </a:ln>
                          <a:solidFill>
                            <a:srgbClr val="EA0054"/>
                          </a:solidFill>
                          <a:effectLst/>
                          <a:latin typeface="Arial" panose="020B0604020202020204" pitchFamily="34"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400" b="1" i="0" u="none" strike="noStrike" cap="none" normalizeH="0" baseline="0">
                          <a:ln>
                            <a:noFill/>
                          </a:ln>
                          <a:solidFill>
                            <a:srgbClr val="EA0054"/>
                          </a:solidFill>
                          <a:effectLst/>
                          <a:latin typeface="Arial" panose="020B0604020202020204" pitchFamily="34" charset="0"/>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198702789"/>
                  </a:ext>
                </a:extLst>
              </a:tr>
            </a:tbl>
          </a:graphicData>
        </a:graphic>
      </p:graphicFrame>
      <p:pic>
        <p:nvPicPr>
          <p:cNvPr id="746571" name="Picture 75">
            <a:hlinkClick r:id="rId3"/>
            <a:extLst>
              <a:ext uri="{FF2B5EF4-FFF2-40B4-BE49-F238E27FC236}">
                <a16:creationId xmlns:a16="http://schemas.microsoft.com/office/drawing/2014/main" id="{E2669A7D-F9D9-4B4B-8112-BC820EF8EC7D}"/>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953000" y="1447800"/>
            <a:ext cx="3810000" cy="1905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6572" name="Text Box 76">
            <a:extLst>
              <a:ext uri="{FF2B5EF4-FFF2-40B4-BE49-F238E27FC236}">
                <a16:creationId xmlns:a16="http://schemas.microsoft.com/office/drawing/2014/main" id="{5741DEA9-2A65-4F03-AA72-36EBBD12002B}"/>
              </a:ext>
            </a:extLst>
          </p:cNvPr>
          <p:cNvSpPr txBox="1">
            <a:spLocks noChangeArrowheads="1"/>
          </p:cNvSpPr>
          <p:nvPr/>
        </p:nvSpPr>
        <p:spPr bwMode="auto">
          <a:xfrm>
            <a:off x="304800" y="6019800"/>
            <a:ext cx="8077200" cy="31115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t>“Differential operation of Navstar GPS”, R. M. Kalafus, Vilcans, N. Knable, Navigation Vol. 30, No. 3, 1983</a:t>
            </a:r>
          </a:p>
        </p:txBody>
      </p:sp>
      <p:graphicFrame>
        <p:nvGraphicFramePr>
          <p:cNvPr id="746573" name="Group 77">
            <a:extLst>
              <a:ext uri="{FF2B5EF4-FFF2-40B4-BE49-F238E27FC236}">
                <a16:creationId xmlns:a16="http://schemas.microsoft.com/office/drawing/2014/main" id="{20C1F1CF-AC6E-4D21-92E7-ABE08D526DA2}"/>
              </a:ext>
            </a:extLst>
          </p:cNvPr>
          <p:cNvGraphicFramePr>
            <a:graphicFrameLocks noGrp="1"/>
          </p:cNvGraphicFramePr>
          <p:nvPr>
            <p:ph sz="quarter" idx="3"/>
          </p:nvPr>
        </p:nvGraphicFramePr>
        <p:xfrm>
          <a:off x="4953000" y="3524250"/>
          <a:ext cx="3886200" cy="2346960"/>
        </p:xfrm>
        <a:graphic>
          <a:graphicData uri="http://schemas.openxmlformats.org/drawingml/2006/table">
            <a:tbl>
              <a:tblPr/>
              <a:tblGrid>
                <a:gridCol w="533400">
                  <a:extLst>
                    <a:ext uri="{9D8B030D-6E8A-4147-A177-3AD203B41FA5}">
                      <a16:colId xmlns:a16="http://schemas.microsoft.com/office/drawing/2014/main" val="217117494"/>
                    </a:ext>
                  </a:extLst>
                </a:gridCol>
                <a:gridCol w="685800">
                  <a:extLst>
                    <a:ext uri="{9D8B030D-6E8A-4147-A177-3AD203B41FA5}">
                      <a16:colId xmlns:a16="http://schemas.microsoft.com/office/drawing/2014/main" val="1490270553"/>
                    </a:ext>
                  </a:extLst>
                </a:gridCol>
                <a:gridCol w="2667000">
                  <a:extLst>
                    <a:ext uri="{9D8B030D-6E8A-4147-A177-3AD203B41FA5}">
                      <a16:colId xmlns:a16="http://schemas.microsoft.com/office/drawing/2014/main" val="976983316"/>
                    </a:ext>
                  </a:extLst>
                </a:gridCol>
              </a:tblGrid>
              <a:tr h="22860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DOP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Rating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258192051"/>
                  </a:ext>
                </a:extLst>
              </a:tr>
              <a:tr h="45720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ideal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applications demanding the highest possible precision.</a:t>
                      </a:r>
                      <a:r>
                        <a:rPr kumimoji="0" lang="en-US" altLang="en-US" sz="1600" b="0" i="0" u="none" strike="noStrike" cap="none" normalizeH="0" baseline="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1520948"/>
                  </a:ext>
                </a:extLst>
              </a:tr>
              <a:tr h="45720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Excell.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Meet all but the most sensitive applications.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7592040"/>
                  </a:ext>
                </a:extLst>
              </a:tr>
              <a:tr h="45720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4-6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the minimum appropriate for making business decisions.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5338963"/>
                  </a:ext>
                </a:extLst>
              </a:tr>
              <a:tr h="45720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7-8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Mod.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0" i="0" u="none" strike="noStrike" cap="none" normalizeH="0" baseline="0">
                          <a:ln>
                            <a:noFill/>
                          </a:ln>
                          <a:solidFill>
                            <a:schemeClr val="tx1"/>
                          </a:solidFill>
                          <a:effectLst/>
                          <a:latin typeface="Arial" panose="020B0604020202020204" pitchFamily="34" charset="0"/>
                        </a:rPr>
                        <a:t>Can be used for calculations. A more open view of the sky is recommended.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973888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1820B89-3E94-429D-A94C-7EEA28AB7380}"/>
              </a:ext>
            </a:extLst>
          </p:cNvPr>
          <p:cNvSpPr>
            <a:spLocks noGrp="1"/>
          </p:cNvSpPr>
          <p:nvPr>
            <p:ph type="sldNum" sz="quarter" idx="11"/>
          </p:nvPr>
        </p:nvSpPr>
        <p:spPr/>
        <p:txBody>
          <a:bodyPr/>
          <a:lstStyle/>
          <a:p>
            <a:fld id="{72C7F345-5C56-43AB-83CF-F00B46DF7735}" type="slidenum">
              <a:rPr lang="en-US" altLang="en-US"/>
              <a:pPr/>
              <a:t>52</a:t>
            </a:fld>
            <a:endParaRPr lang="en-US" altLang="en-US"/>
          </a:p>
        </p:txBody>
      </p:sp>
      <p:sp>
        <p:nvSpPr>
          <p:cNvPr id="233474" name="Rectangle 2">
            <a:extLst>
              <a:ext uri="{FF2B5EF4-FFF2-40B4-BE49-F238E27FC236}">
                <a16:creationId xmlns:a16="http://schemas.microsoft.com/office/drawing/2014/main" id="{F1FF86D9-9736-4449-A237-BB9427CE7E42}"/>
              </a:ext>
            </a:extLst>
          </p:cNvPr>
          <p:cNvSpPr>
            <a:spLocks noGrp="1" noChangeArrowheads="1"/>
          </p:cNvSpPr>
          <p:nvPr>
            <p:ph type="title"/>
          </p:nvPr>
        </p:nvSpPr>
        <p:spPr/>
        <p:txBody>
          <a:bodyPr/>
          <a:lstStyle/>
          <a:p>
            <a:r>
              <a:rPr lang="en-US" altLang="en-US"/>
              <a:t>Assisted GPS: Overview</a:t>
            </a:r>
          </a:p>
        </p:txBody>
      </p:sp>
      <p:sp>
        <p:nvSpPr>
          <p:cNvPr id="233475" name="Rectangle 3">
            <a:extLst>
              <a:ext uri="{FF2B5EF4-FFF2-40B4-BE49-F238E27FC236}">
                <a16:creationId xmlns:a16="http://schemas.microsoft.com/office/drawing/2014/main" id="{CC14E2EE-012D-4E2D-A740-A912AD9F7415}"/>
              </a:ext>
            </a:extLst>
          </p:cNvPr>
          <p:cNvSpPr>
            <a:spLocks noGrp="1" noChangeArrowheads="1"/>
          </p:cNvSpPr>
          <p:nvPr>
            <p:ph type="body" idx="1"/>
          </p:nvPr>
        </p:nvSpPr>
        <p:spPr/>
        <p:txBody>
          <a:bodyPr/>
          <a:lstStyle/>
          <a:p>
            <a:pPr>
              <a:lnSpc>
                <a:spcPct val="90000"/>
              </a:lnSpc>
              <a:spcBef>
                <a:spcPct val="10000"/>
              </a:spcBef>
            </a:pPr>
            <a:r>
              <a:rPr lang="en-US" altLang="en-US"/>
              <a:t>A-GPS with assistance server were developed to enhance the positioning performance of a GPS receiver and satisfy FCC’s E911 mandate.</a:t>
            </a:r>
          </a:p>
          <a:p>
            <a:pPr lvl="1">
              <a:lnSpc>
                <a:spcPct val="90000"/>
              </a:lnSpc>
            </a:pPr>
            <a:r>
              <a:rPr lang="en-US" altLang="en-US"/>
              <a:t>It was firstly come out by Bell Labs before the 1996 FCC ruling.</a:t>
            </a:r>
          </a:p>
          <a:p>
            <a:pPr>
              <a:lnSpc>
                <a:spcPct val="90000"/>
              </a:lnSpc>
              <a:spcBef>
                <a:spcPct val="10000"/>
              </a:spcBef>
            </a:pPr>
            <a:r>
              <a:rPr lang="en-US" altLang="en-US"/>
              <a:t>Assistance server can increase the capability of a stand-alone receiver.</a:t>
            </a:r>
          </a:p>
          <a:p>
            <a:pPr lvl="1">
              <a:lnSpc>
                <a:spcPct val="90000"/>
              </a:lnSpc>
            </a:pPr>
            <a:r>
              <a:rPr lang="en-US" altLang="en-US"/>
              <a:t>It can roughly locate mobiles along by itself.</a:t>
            </a:r>
          </a:p>
          <a:p>
            <a:pPr lvl="1">
              <a:lnSpc>
                <a:spcPct val="90000"/>
              </a:lnSpc>
            </a:pPr>
            <a:r>
              <a:rPr lang="en-US" altLang="en-US"/>
              <a:t>It can supply more GPS orbital data to the mobile.</a:t>
            </a:r>
          </a:p>
          <a:p>
            <a:pPr lvl="1">
              <a:lnSpc>
                <a:spcPct val="90000"/>
              </a:lnSpc>
            </a:pPr>
            <a:r>
              <a:rPr lang="en-US" altLang="en-US"/>
              <a:t>It has better knowledge of atmosphere conditions and other errors as well as better augmentation capability.</a:t>
            </a:r>
          </a:p>
          <a:p>
            <a:pPr>
              <a:lnSpc>
                <a:spcPct val="90000"/>
              </a:lnSpc>
            </a:pPr>
            <a:r>
              <a:rPr lang="en-US" altLang="en-US"/>
              <a:t>A-GPS help improve positioning in terms of</a:t>
            </a:r>
          </a:p>
          <a:p>
            <a:pPr lvl="1">
              <a:lnSpc>
                <a:spcPct val="90000"/>
              </a:lnSpc>
            </a:pPr>
            <a:r>
              <a:rPr lang="en-US" altLang="en-US"/>
              <a:t>Location accuracy: the positioning error.</a:t>
            </a:r>
          </a:p>
          <a:p>
            <a:pPr lvl="1">
              <a:lnSpc>
                <a:spcPct val="90000"/>
              </a:lnSpc>
            </a:pPr>
            <a:r>
              <a:rPr lang="en-US" altLang="en-US"/>
              <a:t>Yield: the positioning success rate.</a:t>
            </a:r>
          </a:p>
          <a:p>
            <a:pPr lvl="1">
              <a:lnSpc>
                <a:spcPct val="90000"/>
              </a:lnSpc>
            </a:pPr>
            <a:r>
              <a:rPr lang="en-US" altLang="en-US"/>
              <a:t>Time to fix: the time for positioning.</a:t>
            </a:r>
          </a:p>
          <a:p>
            <a:pPr lvl="1">
              <a:lnSpc>
                <a:spcPct val="90000"/>
              </a:lnSpc>
            </a:pPr>
            <a:r>
              <a:rPr lang="en-US" altLang="en-US"/>
              <a:t>Battery consumption: power consumption for positioning.</a:t>
            </a:r>
          </a:p>
          <a:p>
            <a:pPr lvl="1">
              <a:lnSpc>
                <a:spcPct val="90000"/>
              </a:lnSpc>
            </a:pPr>
            <a:r>
              <a:rPr lang="en-US" altLang="en-US"/>
              <a:t>Mobile device cost.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BEEF5-E4CC-4B29-B338-77DDEB640B86}"/>
              </a:ext>
            </a:extLst>
          </p:cNvPr>
          <p:cNvSpPr>
            <a:spLocks noGrp="1"/>
          </p:cNvSpPr>
          <p:nvPr>
            <p:ph type="sldNum" sz="quarter" idx="11"/>
          </p:nvPr>
        </p:nvSpPr>
        <p:spPr/>
        <p:txBody>
          <a:bodyPr/>
          <a:lstStyle/>
          <a:p>
            <a:fld id="{41543BBA-0BA6-4F0A-AC7E-AD0E5F729C23}" type="slidenum">
              <a:rPr lang="en-US" altLang="en-US"/>
              <a:pPr/>
              <a:t>53</a:t>
            </a:fld>
            <a:endParaRPr lang="en-US" altLang="en-US"/>
          </a:p>
        </p:txBody>
      </p:sp>
      <p:sp>
        <p:nvSpPr>
          <p:cNvPr id="673796" name="Rectangle 4">
            <a:extLst>
              <a:ext uri="{FF2B5EF4-FFF2-40B4-BE49-F238E27FC236}">
                <a16:creationId xmlns:a16="http://schemas.microsoft.com/office/drawing/2014/main" id="{9A1BBAE9-416B-494A-A77B-0B4926A9649C}"/>
              </a:ext>
            </a:extLst>
          </p:cNvPr>
          <p:cNvSpPr>
            <a:spLocks noGrp="1" noChangeArrowheads="1"/>
          </p:cNvSpPr>
          <p:nvPr>
            <p:ph type="title"/>
          </p:nvPr>
        </p:nvSpPr>
        <p:spPr/>
        <p:txBody>
          <a:bodyPr/>
          <a:lstStyle/>
          <a:p>
            <a:r>
              <a:rPr lang="en-US" altLang="en-US"/>
              <a:t>Assisted GPS: GPS vs. A-GPS </a:t>
            </a:r>
          </a:p>
        </p:txBody>
      </p:sp>
      <p:graphicFrame>
        <p:nvGraphicFramePr>
          <p:cNvPr id="673803" name="Object 11">
            <a:extLst>
              <a:ext uri="{FF2B5EF4-FFF2-40B4-BE49-F238E27FC236}">
                <a16:creationId xmlns:a16="http://schemas.microsoft.com/office/drawing/2014/main" id="{B9283648-CC9F-44B9-97EE-24E19F76EBDF}"/>
              </a:ext>
            </a:extLst>
          </p:cNvPr>
          <p:cNvGraphicFramePr>
            <a:graphicFrameLocks noGrp="1" noChangeAspect="1"/>
          </p:cNvGraphicFramePr>
          <p:nvPr>
            <p:ph idx="1"/>
          </p:nvPr>
        </p:nvGraphicFramePr>
        <p:xfrm>
          <a:off x="381000" y="1447800"/>
          <a:ext cx="8458200" cy="4246563"/>
        </p:xfrm>
        <a:graphic>
          <a:graphicData uri="http://schemas.openxmlformats.org/presentationml/2006/ole">
            <mc:AlternateContent xmlns:mc="http://schemas.openxmlformats.org/markup-compatibility/2006">
              <mc:Choice xmlns:v="urn:schemas-microsoft-com:vml" Requires="v">
                <p:oleObj spid="_x0000_s117763" name="Visio" r:id="rId4" imgW="9606191" imgH="4823367" progId="Visio.Drawing.11">
                  <p:embed/>
                </p:oleObj>
              </mc:Choice>
              <mc:Fallback>
                <p:oleObj name="Visio" r:id="rId4" imgW="9606191" imgH="4823367" progId="Visio.Drawing.11">
                  <p:embed/>
                  <p:pic>
                    <p:nvPicPr>
                      <p:cNvPr id="673803" name="Object 11">
                        <a:extLst>
                          <a:ext uri="{FF2B5EF4-FFF2-40B4-BE49-F238E27FC236}">
                            <a16:creationId xmlns:a16="http://schemas.microsoft.com/office/drawing/2014/main" id="{B9283648-CC9F-44B9-97EE-24E19F76E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447800"/>
                        <a:ext cx="8458200" cy="4246563"/>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06E963-2CC1-48DF-85B2-62DB040104FE}"/>
              </a:ext>
            </a:extLst>
          </p:cNvPr>
          <p:cNvSpPr>
            <a:spLocks noGrp="1"/>
          </p:cNvSpPr>
          <p:nvPr>
            <p:ph type="sldNum" sz="quarter" idx="11"/>
          </p:nvPr>
        </p:nvSpPr>
        <p:spPr/>
        <p:txBody>
          <a:bodyPr/>
          <a:lstStyle/>
          <a:p>
            <a:fld id="{CD2C9785-9EEF-4431-A908-1325B334229F}" type="slidenum">
              <a:rPr lang="en-US" altLang="en-US"/>
              <a:pPr/>
              <a:t>54</a:t>
            </a:fld>
            <a:endParaRPr lang="en-US" altLang="en-US"/>
          </a:p>
        </p:txBody>
      </p:sp>
      <p:sp>
        <p:nvSpPr>
          <p:cNvPr id="338946" name="Rectangle 2">
            <a:extLst>
              <a:ext uri="{FF2B5EF4-FFF2-40B4-BE49-F238E27FC236}">
                <a16:creationId xmlns:a16="http://schemas.microsoft.com/office/drawing/2014/main" id="{D55EBF46-A5EB-4FB9-BE42-632F6324023E}"/>
              </a:ext>
            </a:extLst>
          </p:cNvPr>
          <p:cNvSpPr>
            <a:spLocks noGrp="1" noChangeArrowheads="1"/>
          </p:cNvSpPr>
          <p:nvPr>
            <p:ph type="title"/>
          </p:nvPr>
        </p:nvSpPr>
        <p:spPr/>
        <p:txBody>
          <a:bodyPr/>
          <a:lstStyle/>
          <a:p>
            <a:r>
              <a:rPr lang="en-US" altLang="en-US"/>
              <a:t>Assisted GPS: Assisting Information</a:t>
            </a:r>
          </a:p>
        </p:txBody>
      </p:sp>
      <p:sp>
        <p:nvSpPr>
          <p:cNvPr id="338947" name="Rectangle 3">
            <a:extLst>
              <a:ext uri="{FF2B5EF4-FFF2-40B4-BE49-F238E27FC236}">
                <a16:creationId xmlns:a16="http://schemas.microsoft.com/office/drawing/2014/main" id="{D544761C-FB39-4B89-BFAD-513A35AA0AEF}"/>
              </a:ext>
            </a:extLst>
          </p:cNvPr>
          <p:cNvSpPr>
            <a:spLocks noGrp="1" noChangeArrowheads="1"/>
          </p:cNvSpPr>
          <p:nvPr>
            <p:ph type="body" idx="1"/>
          </p:nvPr>
        </p:nvSpPr>
        <p:spPr/>
        <p:txBody>
          <a:bodyPr/>
          <a:lstStyle/>
          <a:p>
            <a:pPr>
              <a:lnSpc>
                <a:spcPct val="90000"/>
              </a:lnSpc>
            </a:pPr>
            <a:r>
              <a:rPr lang="en-US" altLang="en-US" sz="2000"/>
              <a:t>Precise GPS satellite orbit and clock information</a:t>
            </a:r>
          </a:p>
          <a:p>
            <a:pPr lvl="1">
              <a:lnSpc>
                <a:spcPct val="90000"/>
              </a:lnSpc>
            </a:pPr>
            <a:r>
              <a:rPr lang="en-US" altLang="en-US" sz="2000"/>
              <a:t>Reference time</a:t>
            </a:r>
          </a:p>
          <a:p>
            <a:pPr lvl="1">
              <a:lnSpc>
                <a:spcPct val="90000"/>
              </a:lnSpc>
            </a:pPr>
            <a:r>
              <a:rPr lang="en-US" altLang="en-US" sz="2000"/>
              <a:t>Reference location</a:t>
            </a:r>
          </a:p>
          <a:p>
            <a:pPr>
              <a:lnSpc>
                <a:spcPct val="90000"/>
              </a:lnSpc>
            </a:pPr>
            <a:r>
              <a:rPr lang="en-US" altLang="en-US" sz="2000"/>
              <a:t>Initial position and time estimate</a:t>
            </a:r>
          </a:p>
          <a:p>
            <a:pPr lvl="1">
              <a:lnSpc>
                <a:spcPct val="90000"/>
              </a:lnSpc>
            </a:pPr>
            <a:r>
              <a:rPr lang="en-US" altLang="en-US" sz="2000"/>
              <a:t>Almanac</a:t>
            </a:r>
          </a:p>
          <a:p>
            <a:pPr lvl="1">
              <a:lnSpc>
                <a:spcPct val="90000"/>
              </a:lnSpc>
            </a:pPr>
            <a:r>
              <a:rPr lang="en-US" altLang="en-US" sz="2000"/>
              <a:t>Acquisition assistance</a:t>
            </a:r>
          </a:p>
          <a:p>
            <a:pPr lvl="1">
              <a:lnSpc>
                <a:spcPct val="90000"/>
              </a:lnSpc>
            </a:pPr>
            <a:r>
              <a:rPr lang="en-US" altLang="en-US" sz="2000"/>
              <a:t>Real-time integrity.</a:t>
            </a:r>
          </a:p>
          <a:p>
            <a:pPr lvl="1">
              <a:lnSpc>
                <a:spcPct val="90000"/>
              </a:lnSpc>
            </a:pPr>
            <a:r>
              <a:rPr lang="en-US" altLang="en-US" sz="2000"/>
              <a:t>Universal Time Co-ordinates</a:t>
            </a:r>
          </a:p>
          <a:p>
            <a:pPr>
              <a:lnSpc>
                <a:spcPct val="90000"/>
              </a:lnSpc>
            </a:pPr>
            <a:r>
              <a:rPr lang="en-US" altLang="en-US" sz="2000"/>
              <a:t>Satellite selection and range information</a:t>
            </a:r>
          </a:p>
          <a:p>
            <a:pPr lvl="1">
              <a:lnSpc>
                <a:spcPct val="90000"/>
              </a:lnSpc>
            </a:pPr>
            <a:r>
              <a:rPr lang="en-US" altLang="en-US" sz="2000"/>
              <a:t>Differential GPS (DGPS) corrections</a:t>
            </a:r>
          </a:p>
          <a:p>
            <a:pPr lvl="1">
              <a:lnSpc>
                <a:spcPct val="90000"/>
              </a:lnSpc>
            </a:pPr>
            <a:r>
              <a:rPr lang="en-US" altLang="en-US" sz="2000"/>
              <a:t>Navigation model (contains satellite ephemeris and clock corrections)</a:t>
            </a:r>
          </a:p>
          <a:p>
            <a:pPr lvl="1">
              <a:lnSpc>
                <a:spcPct val="90000"/>
              </a:lnSpc>
            </a:pPr>
            <a:r>
              <a:rPr lang="en-US" altLang="en-US" sz="2000"/>
              <a:t>Ionospheric model</a:t>
            </a:r>
          </a:p>
          <a:p>
            <a:pPr lvl="1">
              <a:lnSpc>
                <a:spcPct val="90000"/>
              </a:lnSpc>
            </a:pPr>
            <a:r>
              <a:rPr lang="en-US" altLang="en-US" sz="2000"/>
              <a:t>UTC model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5E544AF-7C9D-4494-8C25-3662631CEB22}"/>
              </a:ext>
            </a:extLst>
          </p:cNvPr>
          <p:cNvSpPr>
            <a:spLocks noGrp="1"/>
          </p:cNvSpPr>
          <p:nvPr>
            <p:ph type="sldNum" sz="quarter" idx="11"/>
          </p:nvPr>
        </p:nvSpPr>
        <p:spPr/>
        <p:txBody>
          <a:bodyPr/>
          <a:lstStyle/>
          <a:p>
            <a:fld id="{9D4E08C4-D34E-4C19-8FC9-47DEEE836F06}" type="slidenum">
              <a:rPr lang="en-US" altLang="en-US"/>
              <a:pPr/>
              <a:t>55</a:t>
            </a:fld>
            <a:endParaRPr lang="en-US" altLang="en-US"/>
          </a:p>
        </p:txBody>
      </p:sp>
      <p:sp>
        <p:nvSpPr>
          <p:cNvPr id="659460" name="Rectangle 4">
            <a:extLst>
              <a:ext uri="{FF2B5EF4-FFF2-40B4-BE49-F238E27FC236}">
                <a16:creationId xmlns:a16="http://schemas.microsoft.com/office/drawing/2014/main" id="{F13044CE-0FEA-4D92-8A6A-CA3BB2D6020C}"/>
              </a:ext>
            </a:extLst>
          </p:cNvPr>
          <p:cNvSpPr>
            <a:spLocks noGrp="1" noChangeArrowheads="1"/>
          </p:cNvSpPr>
          <p:nvPr>
            <p:ph type="title"/>
          </p:nvPr>
        </p:nvSpPr>
        <p:spPr/>
        <p:txBody>
          <a:bodyPr/>
          <a:lstStyle/>
          <a:p>
            <a:r>
              <a:rPr lang="en-US" altLang="en-US"/>
              <a:t>Assisted GPS: The Performance</a:t>
            </a:r>
          </a:p>
        </p:txBody>
      </p:sp>
      <p:graphicFrame>
        <p:nvGraphicFramePr>
          <p:cNvPr id="659468" name="Object 12">
            <a:extLst>
              <a:ext uri="{FF2B5EF4-FFF2-40B4-BE49-F238E27FC236}">
                <a16:creationId xmlns:a16="http://schemas.microsoft.com/office/drawing/2014/main" id="{5E142A68-5F36-44C5-9B7F-3B5734EB7B54}"/>
              </a:ext>
            </a:extLst>
          </p:cNvPr>
          <p:cNvGraphicFramePr>
            <a:graphicFrameLocks noGrp="1" noChangeAspect="1"/>
          </p:cNvGraphicFramePr>
          <p:nvPr>
            <p:ph idx="1"/>
          </p:nvPr>
        </p:nvGraphicFramePr>
        <p:xfrm>
          <a:off x="1192213" y="1371600"/>
          <a:ext cx="6757987" cy="4724400"/>
        </p:xfrm>
        <a:graphic>
          <a:graphicData uri="http://schemas.openxmlformats.org/presentationml/2006/ole">
            <mc:AlternateContent xmlns:mc="http://schemas.openxmlformats.org/markup-compatibility/2006">
              <mc:Choice xmlns:v="urn:schemas-microsoft-com:vml" Requires="v">
                <p:oleObj spid="_x0000_s121859" name="Visio" r:id="rId4" imgW="10360651" imgH="7241412" progId="Visio.Drawing.11">
                  <p:embed/>
                </p:oleObj>
              </mc:Choice>
              <mc:Fallback>
                <p:oleObj name="Visio" r:id="rId4" imgW="10360651" imgH="7241412" progId="Visio.Drawing.11">
                  <p:embed/>
                  <p:pic>
                    <p:nvPicPr>
                      <p:cNvPr id="659468" name="Object 12">
                        <a:extLst>
                          <a:ext uri="{FF2B5EF4-FFF2-40B4-BE49-F238E27FC236}">
                            <a16:creationId xmlns:a16="http://schemas.microsoft.com/office/drawing/2014/main" id="{5E142A68-5F36-44C5-9B7F-3B5734EB7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13" y="1371600"/>
                        <a:ext cx="675798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19D678-BB88-4EC5-8CF5-6DF757B79B93}"/>
              </a:ext>
            </a:extLst>
          </p:cNvPr>
          <p:cNvSpPr>
            <a:spLocks noGrp="1"/>
          </p:cNvSpPr>
          <p:nvPr>
            <p:ph type="sldNum" sz="quarter" idx="11"/>
          </p:nvPr>
        </p:nvSpPr>
        <p:spPr/>
        <p:txBody>
          <a:bodyPr/>
          <a:lstStyle/>
          <a:p>
            <a:fld id="{5A3A8E49-11D4-4BC9-9AF5-1D941CA598B2}" type="slidenum">
              <a:rPr lang="en-US" altLang="en-US"/>
              <a:pPr/>
              <a:t>56</a:t>
            </a:fld>
            <a:endParaRPr lang="en-US" altLang="en-US"/>
          </a:p>
        </p:txBody>
      </p:sp>
      <p:sp>
        <p:nvSpPr>
          <p:cNvPr id="701442" name="Rectangle 2">
            <a:extLst>
              <a:ext uri="{FF2B5EF4-FFF2-40B4-BE49-F238E27FC236}">
                <a16:creationId xmlns:a16="http://schemas.microsoft.com/office/drawing/2014/main" id="{F27CC428-AF28-4573-910E-30A2BDE10824}"/>
              </a:ext>
            </a:extLst>
          </p:cNvPr>
          <p:cNvSpPr>
            <a:spLocks noGrp="1" noChangeArrowheads="1"/>
          </p:cNvSpPr>
          <p:nvPr>
            <p:ph type="title"/>
          </p:nvPr>
        </p:nvSpPr>
        <p:spPr/>
        <p:txBody>
          <a:bodyPr/>
          <a:lstStyle/>
          <a:p>
            <a:r>
              <a:rPr lang="en-US" altLang="en-US"/>
              <a:t>Galileo : Overview</a:t>
            </a:r>
          </a:p>
        </p:txBody>
      </p:sp>
      <p:sp>
        <p:nvSpPr>
          <p:cNvPr id="701443" name="Rectangle 3">
            <a:extLst>
              <a:ext uri="{FF2B5EF4-FFF2-40B4-BE49-F238E27FC236}">
                <a16:creationId xmlns:a16="http://schemas.microsoft.com/office/drawing/2014/main" id="{7DC79571-19C4-4D3B-8977-9511686FEF15}"/>
              </a:ext>
            </a:extLst>
          </p:cNvPr>
          <p:cNvSpPr>
            <a:spLocks noGrp="1" noChangeArrowheads="1"/>
          </p:cNvSpPr>
          <p:nvPr>
            <p:ph type="body" idx="1"/>
          </p:nvPr>
        </p:nvSpPr>
        <p:spPr/>
        <p:txBody>
          <a:bodyPr/>
          <a:lstStyle/>
          <a:p>
            <a:r>
              <a:rPr lang="en-US" altLang="en-US"/>
              <a:t>Galileo is a Global Navigation Satellite System by the European Union.</a:t>
            </a:r>
          </a:p>
          <a:p>
            <a:pPr lvl="1"/>
            <a:r>
              <a:rPr lang="en-US" altLang="en-US"/>
              <a:t>It is a joint initiative of the European Space Agency and the European Commission.</a:t>
            </a:r>
          </a:p>
          <a:p>
            <a:pPr lvl="1"/>
            <a:r>
              <a:rPr lang="en-US" altLang="en-US"/>
              <a:t>The goal is to provide an accurate, guaranteed global positioning service under civil control. </a:t>
            </a:r>
          </a:p>
          <a:p>
            <a:r>
              <a:rPr lang="en-US" altLang="en-US"/>
              <a:t>With Galileo, the European Union wants</a:t>
            </a:r>
          </a:p>
          <a:p>
            <a:pPr lvl="1"/>
            <a:r>
              <a:rPr lang="en-US" altLang="en-US"/>
              <a:t>to control the geopositioning system and guarantee the access.</a:t>
            </a:r>
          </a:p>
          <a:p>
            <a:pPr lvl="1"/>
            <a:r>
              <a:rPr lang="en-US" altLang="en-US"/>
              <a:t>to develop more civilian applications including new paid services and have it under civil control.</a:t>
            </a:r>
          </a:p>
          <a:p>
            <a:r>
              <a:rPr lang="en-US" altLang="en-US"/>
              <a:t>The current status of Galileo project</a:t>
            </a:r>
          </a:p>
          <a:p>
            <a:pPr lvl="1"/>
            <a:r>
              <a:rPr lang="en-US" altLang="en-US"/>
              <a:t>Participants: the 27-state European Union, the 15-state European Space Agency and some non-EU country partners.</a:t>
            </a:r>
          </a:p>
          <a:p>
            <a:pPr lvl="1"/>
            <a:r>
              <a:rPr lang="en-US" altLang="en-US"/>
              <a:t>Budget: </a:t>
            </a:r>
            <a:r>
              <a:rPr lang="en-US" altLang="en-US">
                <a:cs typeface="Arial" panose="020B0604020202020204" pitchFamily="34" charset="0"/>
              </a:rPr>
              <a:t>€</a:t>
            </a:r>
            <a:r>
              <a:rPr lang="en-US" altLang="en-US"/>
              <a:t>5.4 billion.</a:t>
            </a:r>
          </a:p>
          <a:p>
            <a:pPr lvl="1"/>
            <a:r>
              <a:rPr lang="en-US" altLang="en-US"/>
              <a:t>Schedule: constellation deployment around 2011; full operation around 2013.</a:t>
            </a:r>
          </a:p>
          <a:p>
            <a:pPr lvl="1"/>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5">
            <a:extLst>
              <a:ext uri="{FF2B5EF4-FFF2-40B4-BE49-F238E27FC236}">
                <a16:creationId xmlns:a16="http://schemas.microsoft.com/office/drawing/2014/main" id="{A7FA4143-BE36-4B05-980B-EE962483ADE7}"/>
              </a:ext>
            </a:extLst>
          </p:cNvPr>
          <p:cNvSpPr>
            <a:spLocks noGrp="1"/>
          </p:cNvSpPr>
          <p:nvPr>
            <p:ph type="sldNum" sz="quarter" idx="11"/>
          </p:nvPr>
        </p:nvSpPr>
        <p:spPr/>
        <p:txBody>
          <a:bodyPr/>
          <a:lstStyle/>
          <a:p>
            <a:fld id="{DE082992-3BF2-429B-A7A4-4A1386751819}" type="slidenum">
              <a:rPr lang="en-US" altLang="en-US"/>
              <a:pPr/>
              <a:t>57</a:t>
            </a:fld>
            <a:endParaRPr lang="en-US" altLang="en-US"/>
          </a:p>
        </p:txBody>
      </p:sp>
      <p:sp>
        <p:nvSpPr>
          <p:cNvPr id="703490" name="Rectangle 2">
            <a:extLst>
              <a:ext uri="{FF2B5EF4-FFF2-40B4-BE49-F238E27FC236}">
                <a16:creationId xmlns:a16="http://schemas.microsoft.com/office/drawing/2014/main" id="{71FA35D8-9CE1-408A-9C6C-576682E559CB}"/>
              </a:ext>
            </a:extLst>
          </p:cNvPr>
          <p:cNvSpPr>
            <a:spLocks noGrp="1" noChangeArrowheads="1"/>
          </p:cNvSpPr>
          <p:nvPr>
            <p:ph type="title"/>
          </p:nvPr>
        </p:nvSpPr>
        <p:spPr/>
        <p:txBody>
          <a:bodyPr/>
          <a:lstStyle/>
          <a:p>
            <a:r>
              <a:rPr lang="en-US" altLang="en-US"/>
              <a:t>Galileo System</a:t>
            </a:r>
          </a:p>
        </p:txBody>
      </p:sp>
      <p:sp>
        <p:nvSpPr>
          <p:cNvPr id="703491" name="Rectangle 3">
            <a:extLst>
              <a:ext uri="{FF2B5EF4-FFF2-40B4-BE49-F238E27FC236}">
                <a16:creationId xmlns:a16="http://schemas.microsoft.com/office/drawing/2014/main" id="{4E784A71-D51A-484B-9DEC-E97B46661D9D}"/>
              </a:ext>
            </a:extLst>
          </p:cNvPr>
          <p:cNvSpPr>
            <a:spLocks noGrp="1" noChangeArrowheads="1"/>
          </p:cNvSpPr>
          <p:nvPr>
            <p:ph type="body" sz="half" idx="1"/>
          </p:nvPr>
        </p:nvSpPr>
        <p:spPr>
          <a:xfrm>
            <a:off x="609600" y="1371600"/>
            <a:ext cx="7924800" cy="2514600"/>
          </a:xfrm>
        </p:spPr>
        <p:txBody>
          <a:bodyPr/>
          <a:lstStyle/>
          <a:p>
            <a:pPr marL="0" indent="0">
              <a:lnSpc>
                <a:spcPct val="90000"/>
              </a:lnSpc>
            </a:pPr>
            <a:r>
              <a:rPr lang="en-US" altLang="en-US" sz="2000"/>
              <a:t> Technically, Galileo is similar to GPS</a:t>
            </a:r>
          </a:p>
          <a:p>
            <a:pPr lvl="1">
              <a:lnSpc>
                <a:spcPct val="90000"/>
              </a:lnSpc>
            </a:pPr>
            <a:r>
              <a:rPr lang="en-US" altLang="en-US" sz="2000"/>
              <a:t>Satellites transmit signals with PN codes for ranging.</a:t>
            </a:r>
          </a:p>
          <a:p>
            <a:pPr lvl="1">
              <a:lnSpc>
                <a:spcPct val="90000"/>
              </a:lnSpc>
            </a:pPr>
            <a:r>
              <a:rPr lang="en-US" altLang="en-US" sz="2000"/>
              <a:t>Additional data like the Almanac and Ephemeris in GPS are provided to support the position determination.</a:t>
            </a:r>
          </a:p>
          <a:p>
            <a:pPr lvl="1">
              <a:lnSpc>
                <a:spcPct val="90000"/>
              </a:lnSpc>
            </a:pPr>
            <a:r>
              <a:rPr lang="en-US" altLang="en-US" sz="2000"/>
              <a:t>Similar number of satellites and orbits are planed.</a:t>
            </a:r>
          </a:p>
          <a:p>
            <a:pPr lvl="1">
              <a:lnSpc>
                <a:spcPct val="90000"/>
              </a:lnSpc>
            </a:pPr>
            <a:r>
              <a:rPr lang="en-US" altLang="en-US" sz="2000"/>
              <a:t>Galileo receivers are expected to also have the basic pseudoranging, calibration, trilateration and clock bias compensation components as GPS receivers.</a:t>
            </a:r>
          </a:p>
        </p:txBody>
      </p:sp>
      <p:graphicFrame>
        <p:nvGraphicFramePr>
          <p:cNvPr id="703545" name="Group 57">
            <a:extLst>
              <a:ext uri="{FF2B5EF4-FFF2-40B4-BE49-F238E27FC236}">
                <a16:creationId xmlns:a16="http://schemas.microsoft.com/office/drawing/2014/main" id="{CDB878B9-D678-42C1-8101-B592B10DCAD2}"/>
              </a:ext>
            </a:extLst>
          </p:cNvPr>
          <p:cNvGraphicFramePr>
            <a:graphicFrameLocks noGrp="1"/>
          </p:cNvGraphicFramePr>
          <p:nvPr>
            <p:ph sz="half" idx="2"/>
          </p:nvPr>
        </p:nvGraphicFramePr>
        <p:xfrm>
          <a:off x="1066800" y="3962400"/>
          <a:ext cx="6705600" cy="2097405"/>
        </p:xfrm>
        <a:graphic>
          <a:graphicData uri="http://schemas.openxmlformats.org/drawingml/2006/table">
            <a:tbl>
              <a:tblPr/>
              <a:tblGrid>
                <a:gridCol w="1897063">
                  <a:extLst>
                    <a:ext uri="{9D8B030D-6E8A-4147-A177-3AD203B41FA5}">
                      <a16:colId xmlns:a16="http://schemas.microsoft.com/office/drawing/2014/main" val="3291320428"/>
                    </a:ext>
                  </a:extLst>
                </a:gridCol>
                <a:gridCol w="2573337">
                  <a:extLst>
                    <a:ext uri="{9D8B030D-6E8A-4147-A177-3AD203B41FA5}">
                      <a16:colId xmlns:a16="http://schemas.microsoft.com/office/drawing/2014/main" val="3331372462"/>
                    </a:ext>
                  </a:extLst>
                </a:gridCol>
                <a:gridCol w="2235200">
                  <a:extLst>
                    <a:ext uri="{9D8B030D-6E8A-4147-A177-3AD203B41FA5}">
                      <a16:colId xmlns:a16="http://schemas.microsoft.com/office/drawing/2014/main" val="1505828794"/>
                    </a:ext>
                  </a:extLst>
                </a:gridCol>
              </a:tblGrid>
              <a:tr h="331788">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Parameters</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Galileo</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GPS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18767485"/>
                  </a:ext>
                </a:extLst>
              </a:tr>
              <a:tr h="3524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Space Vehicles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30, including 3 spares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31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3670086"/>
                  </a:ext>
                </a:extLst>
              </a:tr>
              <a:tr h="3524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Constellation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Walker 27/3/1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Walker 24/6/1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32120728"/>
                  </a:ext>
                </a:extLst>
              </a:tr>
              <a:tr h="3524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Planes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9989555"/>
                  </a:ext>
                </a:extLst>
              </a:tr>
              <a:tr h="3524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Altitude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23,616 km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20,163 km</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0410948"/>
                  </a:ext>
                </a:extLst>
              </a:tr>
              <a:tr h="35242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1" i="0" u="none" strike="noStrike" cap="none" normalizeH="0" baseline="0">
                          <a:ln>
                            <a:noFill/>
                          </a:ln>
                          <a:solidFill>
                            <a:schemeClr val="tx1"/>
                          </a:solidFill>
                          <a:effectLst/>
                          <a:latin typeface="Arial" panose="020B0604020202020204" pitchFamily="34" charset="0"/>
                        </a:rPr>
                        <a:t>Inclination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56 degree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600" b="0" i="0" u="none" strike="noStrike" cap="none" normalizeH="0" baseline="0">
                          <a:ln>
                            <a:noFill/>
                          </a:ln>
                          <a:solidFill>
                            <a:schemeClr val="tx1"/>
                          </a:solidFill>
                          <a:effectLst/>
                          <a:latin typeface="Arial" panose="020B0604020202020204" pitchFamily="34" charset="0"/>
                        </a:rPr>
                        <a:t>55 degree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296834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A69AF72-5505-42A0-8424-AD86D856CE10}"/>
              </a:ext>
            </a:extLst>
          </p:cNvPr>
          <p:cNvSpPr>
            <a:spLocks noGrp="1"/>
          </p:cNvSpPr>
          <p:nvPr>
            <p:ph type="sldNum" sz="quarter" idx="11"/>
          </p:nvPr>
        </p:nvSpPr>
        <p:spPr/>
        <p:txBody>
          <a:bodyPr/>
          <a:lstStyle/>
          <a:p>
            <a:fld id="{C7D05F9B-508B-4EB9-B2D9-2C0E133475DD}" type="slidenum">
              <a:rPr lang="en-US" altLang="en-US"/>
              <a:pPr/>
              <a:t>58</a:t>
            </a:fld>
            <a:endParaRPr lang="en-US" altLang="en-US"/>
          </a:p>
        </p:txBody>
      </p:sp>
      <p:sp>
        <p:nvSpPr>
          <p:cNvPr id="705538" name="Rectangle 2">
            <a:extLst>
              <a:ext uri="{FF2B5EF4-FFF2-40B4-BE49-F238E27FC236}">
                <a16:creationId xmlns:a16="http://schemas.microsoft.com/office/drawing/2014/main" id="{20279F0A-7343-4EFC-BD25-A3A285617BE2}"/>
              </a:ext>
            </a:extLst>
          </p:cNvPr>
          <p:cNvSpPr>
            <a:spLocks noGrp="1" noChangeArrowheads="1"/>
          </p:cNvSpPr>
          <p:nvPr>
            <p:ph type="title"/>
          </p:nvPr>
        </p:nvSpPr>
        <p:spPr/>
        <p:txBody>
          <a:bodyPr/>
          <a:lstStyle/>
          <a:p>
            <a:r>
              <a:rPr lang="en-US" altLang="en-US"/>
              <a:t>Galileo Services</a:t>
            </a:r>
          </a:p>
        </p:txBody>
      </p:sp>
      <p:sp>
        <p:nvSpPr>
          <p:cNvPr id="705539" name="Rectangle 3">
            <a:extLst>
              <a:ext uri="{FF2B5EF4-FFF2-40B4-BE49-F238E27FC236}">
                <a16:creationId xmlns:a16="http://schemas.microsoft.com/office/drawing/2014/main" id="{6F79766C-1C6C-42B4-9836-78CBA9759BA6}"/>
              </a:ext>
            </a:extLst>
          </p:cNvPr>
          <p:cNvSpPr>
            <a:spLocks noGrp="1" noChangeArrowheads="1"/>
          </p:cNvSpPr>
          <p:nvPr>
            <p:ph type="body" idx="1"/>
          </p:nvPr>
        </p:nvSpPr>
        <p:spPr/>
        <p:txBody>
          <a:bodyPr/>
          <a:lstStyle/>
          <a:p>
            <a:r>
              <a:rPr lang="en-US" altLang="en-US"/>
              <a:t>Open services of higher accuracy.</a:t>
            </a:r>
          </a:p>
          <a:p>
            <a:pPr lvl="1"/>
            <a:r>
              <a:rPr lang="en-US" altLang="en-US"/>
              <a:t>Free service for mass market.</a:t>
            </a:r>
          </a:p>
          <a:p>
            <a:pPr lvl="1"/>
            <a:r>
              <a:rPr lang="en-US" altLang="en-US"/>
              <a:t>Meter-level accuracy.</a:t>
            </a:r>
          </a:p>
          <a:p>
            <a:r>
              <a:rPr lang="en-US" altLang="en-US"/>
              <a:t>New paid commercial services.</a:t>
            </a:r>
          </a:p>
          <a:p>
            <a:pPr lvl="1"/>
            <a:r>
              <a:rPr lang="en-US" altLang="en-US"/>
              <a:t>Encrypted.</a:t>
            </a:r>
          </a:p>
          <a:p>
            <a:pPr lvl="1"/>
            <a:r>
              <a:rPr lang="en-US" altLang="en-US"/>
              <a:t>Guaranteed services for a fee.</a:t>
            </a:r>
          </a:p>
          <a:p>
            <a:pPr lvl="1"/>
            <a:r>
              <a:rPr lang="en-US" altLang="en-US"/>
              <a:t>Claimed centimeter-level accuracy</a:t>
            </a:r>
          </a:p>
          <a:p>
            <a:r>
              <a:rPr lang="en-US" altLang="en-US"/>
              <a:t>Enhanced governmental services</a:t>
            </a:r>
          </a:p>
          <a:p>
            <a:pPr lvl="1"/>
            <a:r>
              <a:rPr lang="en-US" altLang="en-US"/>
              <a:t>Encrypted.</a:t>
            </a:r>
          </a:p>
          <a:p>
            <a:pPr lvl="1"/>
            <a:r>
              <a:rPr lang="en-US" altLang="en-US"/>
              <a:t>Continuous availability even in times of crisis.</a:t>
            </a:r>
          </a:p>
          <a:p>
            <a:r>
              <a:rPr lang="en-US" altLang="en-US"/>
              <a:t>Safety of life services</a:t>
            </a:r>
          </a:p>
          <a:p>
            <a:pPr lvl="1"/>
            <a:r>
              <a:rPr lang="en-US" altLang="en-US"/>
              <a:t>Open service but encrypted.</a:t>
            </a:r>
          </a:p>
          <a:p>
            <a:pPr lvl="1"/>
            <a:r>
              <a:rPr lang="en-US" altLang="en-US"/>
              <a:t>For applications such as automated aircraft landing</a:t>
            </a:r>
          </a:p>
          <a:p>
            <a:r>
              <a:rPr lang="en-US" altLang="en-US"/>
              <a:t>Two-way search and rescue services.</a:t>
            </a:r>
          </a:p>
          <a:p>
            <a:pPr lvl="1"/>
            <a:r>
              <a:rPr lang="en-US" altLang="en-US"/>
              <a:t>Feasible to send feedback.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796E396-52F5-4BB9-8FC5-E85A949BDDE6}"/>
              </a:ext>
            </a:extLst>
          </p:cNvPr>
          <p:cNvSpPr>
            <a:spLocks noGrp="1"/>
          </p:cNvSpPr>
          <p:nvPr>
            <p:ph type="sldNum" sz="quarter" idx="11"/>
          </p:nvPr>
        </p:nvSpPr>
        <p:spPr/>
        <p:txBody>
          <a:bodyPr/>
          <a:lstStyle/>
          <a:p>
            <a:fld id="{E561421E-A3B1-479C-8A29-6AF31EA1545A}" type="slidenum">
              <a:rPr lang="en-US" altLang="en-US"/>
              <a:pPr/>
              <a:t>6</a:t>
            </a:fld>
            <a:endParaRPr lang="en-US" altLang="en-US"/>
          </a:p>
        </p:txBody>
      </p:sp>
      <p:sp>
        <p:nvSpPr>
          <p:cNvPr id="726018" name="Rectangle 2">
            <a:extLst>
              <a:ext uri="{FF2B5EF4-FFF2-40B4-BE49-F238E27FC236}">
                <a16:creationId xmlns:a16="http://schemas.microsoft.com/office/drawing/2014/main" id="{66723D6A-6C1B-4A99-B656-5D5B085DD570}"/>
              </a:ext>
            </a:extLst>
          </p:cNvPr>
          <p:cNvSpPr>
            <a:spLocks noGrp="1" noChangeArrowheads="1"/>
          </p:cNvSpPr>
          <p:nvPr>
            <p:ph type="title"/>
          </p:nvPr>
        </p:nvSpPr>
        <p:spPr/>
        <p:txBody>
          <a:bodyPr/>
          <a:lstStyle/>
          <a:p>
            <a:r>
              <a:rPr lang="en-US" altLang="ko-KR">
                <a:ea typeface="Gulim" panose="020B0600000101010101" pitchFamily="34" charset="-127"/>
              </a:rPr>
              <a:t>LBS Applications</a:t>
            </a:r>
            <a:endParaRPr lang="en-US" altLang="en-US"/>
          </a:p>
        </p:txBody>
      </p:sp>
      <p:sp>
        <p:nvSpPr>
          <p:cNvPr id="726019" name="Rectangle 3">
            <a:extLst>
              <a:ext uri="{FF2B5EF4-FFF2-40B4-BE49-F238E27FC236}">
                <a16:creationId xmlns:a16="http://schemas.microsoft.com/office/drawing/2014/main" id="{D141008F-5837-4973-80FA-CE86E2147B13}"/>
              </a:ext>
            </a:extLst>
          </p:cNvPr>
          <p:cNvSpPr>
            <a:spLocks noGrp="1" noChangeArrowheads="1"/>
          </p:cNvSpPr>
          <p:nvPr>
            <p:ph type="body" sz="half" idx="1"/>
          </p:nvPr>
        </p:nvSpPr>
        <p:spPr>
          <a:xfrm>
            <a:off x="685800" y="1219200"/>
            <a:ext cx="3810000" cy="4800600"/>
          </a:xfrm>
          <a:noFill/>
          <a:ln>
            <a:solidFill>
              <a:srgbClr val="993300"/>
            </a:solidFill>
            <a:miter lim="800000"/>
            <a:headEnd/>
            <a:tailEnd/>
          </a:ln>
        </p:spPr>
        <p:txBody>
          <a:bodyPr/>
          <a:lstStyle/>
          <a:p>
            <a:pPr marL="0" indent="0">
              <a:lnSpc>
                <a:spcPct val="80000"/>
              </a:lnSpc>
            </a:pPr>
            <a:r>
              <a:rPr lang="en-US" altLang="ko-KR" sz="1600">
                <a:ea typeface="Gulim" panose="020B0600000101010101" pitchFamily="34" charset="-127"/>
              </a:rPr>
              <a:t> </a:t>
            </a:r>
            <a:r>
              <a:rPr lang="en-US" altLang="en-US" sz="1600"/>
              <a:t>Emergency Services</a:t>
            </a:r>
          </a:p>
          <a:p>
            <a:pPr lvl="1">
              <a:lnSpc>
                <a:spcPct val="80000"/>
              </a:lnSpc>
            </a:pPr>
            <a:r>
              <a:rPr lang="en-US" altLang="en-US" sz="1600"/>
              <a:t>E-911</a:t>
            </a:r>
          </a:p>
          <a:p>
            <a:pPr lvl="1">
              <a:lnSpc>
                <a:spcPct val="80000"/>
              </a:lnSpc>
            </a:pPr>
            <a:r>
              <a:rPr lang="en-US" altLang="en-US" sz="1600"/>
              <a:t>Roadside Assistance</a:t>
            </a:r>
          </a:p>
          <a:p>
            <a:pPr marL="0" indent="0">
              <a:lnSpc>
                <a:spcPct val="80000"/>
              </a:lnSpc>
            </a:pPr>
            <a:r>
              <a:rPr lang="en-US" altLang="ko-KR" sz="1600">
                <a:ea typeface="Gulim" panose="020B0600000101010101" pitchFamily="34" charset="-127"/>
              </a:rPr>
              <a:t> </a:t>
            </a:r>
            <a:r>
              <a:rPr lang="en-US" altLang="en-US" sz="1600"/>
              <a:t>Tracking</a:t>
            </a:r>
          </a:p>
          <a:p>
            <a:pPr lvl="1">
              <a:lnSpc>
                <a:spcPct val="80000"/>
              </a:lnSpc>
            </a:pPr>
            <a:r>
              <a:rPr lang="en-US" altLang="en-US" sz="1600"/>
              <a:t>Commercial: workforce, fleet management</a:t>
            </a:r>
          </a:p>
          <a:p>
            <a:pPr lvl="1">
              <a:lnSpc>
                <a:spcPct val="80000"/>
              </a:lnSpc>
            </a:pPr>
            <a:r>
              <a:rPr lang="en-US" altLang="en-US" sz="1600"/>
              <a:t>Family locator</a:t>
            </a:r>
          </a:p>
          <a:p>
            <a:pPr lvl="1">
              <a:lnSpc>
                <a:spcPct val="80000"/>
              </a:lnSpc>
            </a:pPr>
            <a:r>
              <a:rPr lang="en-US" altLang="en-US" sz="1600"/>
              <a:t>Personal asset tracking</a:t>
            </a:r>
          </a:p>
          <a:p>
            <a:pPr marL="0" indent="0">
              <a:lnSpc>
                <a:spcPct val="80000"/>
              </a:lnSpc>
            </a:pPr>
            <a:r>
              <a:rPr lang="en-US" altLang="ko-KR" sz="1600">
                <a:ea typeface="Gulim" panose="020B0600000101010101" pitchFamily="34" charset="-127"/>
              </a:rPr>
              <a:t> </a:t>
            </a:r>
            <a:r>
              <a:rPr lang="en-US" altLang="en-US" sz="1600"/>
              <a:t>Navigation</a:t>
            </a:r>
          </a:p>
          <a:p>
            <a:pPr lvl="1">
              <a:lnSpc>
                <a:spcPct val="80000"/>
              </a:lnSpc>
            </a:pPr>
            <a:r>
              <a:rPr lang="en-US" altLang="en-US" sz="1600"/>
              <a:t>Direction</a:t>
            </a:r>
          </a:p>
          <a:p>
            <a:pPr lvl="1">
              <a:lnSpc>
                <a:spcPct val="80000"/>
              </a:lnSpc>
            </a:pPr>
            <a:r>
              <a:rPr lang="en-US" altLang="en-US" sz="1600"/>
              <a:t>Planning</a:t>
            </a:r>
          </a:p>
          <a:p>
            <a:pPr lvl="1">
              <a:lnSpc>
                <a:spcPct val="80000"/>
              </a:lnSpc>
            </a:pPr>
            <a:r>
              <a:rPr lang="en-US" altLang="en-US" sz="1600"/>
              <a:t>Assistance</a:t>
            </a:r>
          </a:p>
          <a:p>
            <a:pPr marL="0" indent="0">
              <a:lnSpc>
                <a:spcPct val="80000"/>
              </a:lnSpc>
            </a:pPr>
            <a:r>
              <a:rPr lang="en-US" altLang="ko-KR" sz="1600">
                <a:ea typeface="Gulim" panose="020B0600000101010101" pitchFamily="34" charset="-127"/>
              </a:rPr>
              <a:t> </a:t>
            </a:r>
            <a:r>
              <a:rPr lang="en-US" altLang="en-US" sz="1600"/>
              <a:t>Billing</a:t>
            </a:r>
          </a:p>
          <a:p>
            <a:pPr lvl="1">
              <a:lnSpc>
                <a:spcPct val="80000"/>
              </a:lnSpc>
            </a:pPr>
            <a:r>
              <a:rPr lang="en-US" altLang="en-US" sz="1600"/>
              <a:t>Road tolling</a:t>
            </a:r>
          </a:p>
          <a:p>
            <a:pPr lvl="1">
              <a:lnSpc>
                <a:spcPct val="80000"/>
              </a:lnSpc>
            </a:pPr>
            <a:r>
              <a:rPr lang="en-US" altLang="en-US" sz="1600"/>
              <a:t>parking</a:t>
            </a:r>
          </a:p>
          <a:p>
            <a:pPr marL="0" indent="0">
              <a:lnSpc>
                <a:spcPct val="80000"/>
              </a:lnSpc>
            </a:pPr>
            <a:r>
              <a:rPr lang="en-US" altLang="ko-KR" sz="1600">
                <a:ea typeface="Gulim" panose="020B0600000101010101" pitchFamily="34" charset="-127"/>
              </a:rPr>
              <a:t> </a:t>
            </a:r>
            <a:r>
              <a:rPr lang="en-US" altLang="en-US" sz="1600"/>
              <a:t>LBS Alert</a:t>
            </a:r>
          </a:p>
          <a:p>
            <a:pPr lvl="1">
              <a:lnSpc>
                <a:spcPct val="80000"/>
              </a:lnSpc>
            </a:pPr>
            <a:r>
              <a:rPr lang="en-US" altLang="en-US" sz="1600"/>
              <a:t>Promotion alert</a:t>
            </a:r>
          </a:p>
          <a:p>
            <a:pPr lvl="1">
              <a:lnSpc>
                <a:spcPct val="80000"/>
              </a:lnSpc>
            </a:pPr>
            <a:r>
              <a:rPr lang="en-US" altLang="en-US" sz="1600"/>
              <a:t>advertising</a:t>
            </a:r>
          </a:p>
          <a:p>
            <a:pPr marL="0" indent="0">
              <a:lnSpc>
                <a:spcPct val="80000"/>
              </a:lnSpc>
            </a:pPr>
            <a:r>
              <a:rPr lang="en-US" altLang="ko-KR" sz="1600">
                <a:ea typeface="Gulim" panose="020B0600000101010101" pitchFamily="34" charset="-127"/>
              </a:rPr>
              <a:t> </a:t>
            </a:r>
            <a:r>
              <a:rPr lang="en-US" altLang="en-US" sz="1600"/>
              <a:t>Social Networking</a:t>
            </a:r>
          </a:p>
          <a:p>
            <a:pPr lvl="1">
              <a:lnSpc>
                <a:spcPct val="80000"/>
              </a:lnSpc>
            </a:pPr>
            <a:r>
              <a:rPr lang="en-US" altLang="en-US" sz="1600"/>
              <a:t>Friend-finder</a:t>
            </a:r>
          </a:p>
          <a:p>
            <a:pPr lvl="1">
              <a:lnSpc>
                <a:spcPct val="80000"/>
              </a:lnSpc>
            </a:pPr>
            <a:r>
              <a:rPr lang="en-US" altLang="en-US" sz="1600"/>
              <a:t>Instant messaging.</a:t>
            </a:r>
          </a:p>
        </p:txBody>
      </p:sp>
      <p:sp>
        <p:nvSpPr>
          <p:cNvPr id="726020" name="Rectangle 4">
            <a:extLst>
              <a:ext uri="{FF2B5EF4-FFF2-40B4-BE49-F238E27FC236}">
                <a16:creationId xmlns:a16="http://schemas.microsoft.com/office/drawing/2014/main" id="{BF0E3D2D-8BAC-4B47-A0EF-5E0513F628C6}"/>
              </a:ext>
            </a:extLst>
          </p:cNvPr>
          <p:cNvSpPr>
            <a:spLocks noGrp="1" noChangeArrowheads="1"/>
          </p:cNvSpPr>
          <p:nvPr>
            <p:ph type="body" sz="half" idx="2"/>
          </p:nvPr>
        </p:nvSpPr>
        <p:spPr>
          <a:xfrm>
            <a:off x="4724400" y="1219200"/>
            <a:ext cx="3886200" cy="4800600"/>
          </a:xfrm>
          <a:noFill/>
          <a:ln>
            <a:solidFill>
              <a:srgbClr val="993300"/>
            </a:solidFill>
            <a:miter lim="800000"/>
            <a:headEnd/>
            <a:tailEnd/>
          </a:ln>
        </p:spPr>
        <p:txBody>
          <a:bodyPr/>
          <a:lstStyle/>
          <a:p>
            <a:pPr marL="0" indent="0"/>
            <a:r>
              <a:rPr lang="en-US" altLang="ko-KR" sz="1600">
                <a:ea typeface="Gulim" panose="020B0600000101010101" pitchFamily="34" charset="-127"/>
              </a:rPr>
              <a:t> </a:t>
            </a:r>
            <a:r>
              <a:rPr lang="en-US" altLang="en-US" sz="1600"/>
              <a:t>Network Operator Applications</a:t>
            </a:r>
          </a:p>
          <a:p>
            <a:pPr lvl="1"/>
            <a:r>
              <a:rPr lang="en-US" altLang="en-US" sz="1600"/>
              <a:t>Location sensitive billing</a:t>
            </a:r>
          </a:p>
          <a:p>
            <a:pPr lvl="1"/>
            <a:r>
              <a:rPr lang="en-US" altLang="en-US" sz="1600"/>
              <a:t>Cellular fraudulent detection and prevention</a:t>
            </a:r>
          </a:p>
          <a:p>
            <a:pPr lvl="1"/>
            <a:r>
              <a:rPr lang="en-US" altLang="en-US" sz="1600"/>
              <a:t>Wireless network optimization</a:t>
            </a:r>
          </a:p>
          <a:p>
            <a:pPr lvl="1"/>
            <a:r>
              <a:rPr lang="en-US" altLang="en-US" sz="1600"/>
              <a:t>Cellular inter-network border negotiation.</a:t>
            </a:r>
          </a:p>
          <a:p>
            <a:pPr marL="0" indent="0"/>
            <a:r>
              <a:rPr lang="en-US" altLang="ko-KR" sz="1600">
                <a:ea typeface="Gulim" panose="020B0600000101010101" pitchFamily="34" charset="-127"/>
              </a:rPr>
              <a:t> </a:t>
            </a:r>
            <a:r>
              <a:rPr lang="en-US" altLang="en-US" sz="1600"/>
              <a:t>Service Provider Application</a:t>
            </a:r>
          </a:p>
          <a:p>
            <a:pPr lvl="1"/>
            <a:r>
              <a:rPr lang="en-US" altLang="en-US" sz="1600"/>
              <a:t>Fleet navigation and management</a:t>
            </a:r>
          </a:p>
          <a:p>
            <a:pPr lvl="1"/>
            <a:r>
              <a:rPr lang="en-US" altLang="en-US" sz="1600"/>
              <a:t>Wireless M2M </a:t>
            </a:r>
          </a:p>
          <a:p>
            <a:pPr lvl="1"/>
            <a:r>
              <a:rPr lang="en-US" altLang="en-US" sz="1600"/>
              <a:t>Remote access/management – mobile data/television</a:t>
            </a:r>
          </a:p>
          <a:p>
            <a:pPr lvl="1"/>
            <a:r>
              <a:rPr lang="en-US" altLang="en-US" sz="1600"/>
              <a:t>Auto insurance</a:t>
            </a:r>
          </a:p>
          <a:p>
            <a:pPr lvl="1"/>
            <a:r>
              <a:rPr lang="en-US" altLang="en-US" sz="1600"/>
              <a:t>Promotion and advertising</a:t>
            </a:r>
          </a:p>
          <a:p>
            <a:pPr marL="0" indent="0"/>
            <a:r>
              <a:rPr lang="en-US" altLang="ko-KR" sz="1600">
                <a:ea typeface="Gulim" panose="020B0600000101010101" pitchFamily="34" charset="-127"/>
              </a:rPr>
              <a:t> </a:t>
            </a:r>
            <a:r>
              <a:rPr lang="en-US" altLang="en-US" sz="1600"/>
              <a:t>End-User Application</a:t>
            </a:r>
          </a:p>
          <a:p>
            <a:pPr lvl="1"/>
            <a:r>
              <a:rPr lang="en-US" altLang="en-US" sz="1600"/>
              <a:t>Tons of it.</a:t>
            </a:r>
          </a:p>
          <a:p>
            <a:pPr lvl="1"/>
            <a:endParaRPr lang="en-US" altLang="en-US" sz="1600"/>
          </a:p>
        </p:txBody>
      </p:sp>
      <p:pic>
        <p:nvPicPr>
          <p:cNvPr id="726021" name="Picture 5">
            <a:extLst>
              <a:ext uri="{FF2B5EF4-FFF2-40B4-BE49-F238E27FC236}">
                <a16:creationId xmlns:a16="http://schemas.microsoft.com/office/drawing/2014/main" id="{52DD6FD7-AAFE-4A39-B9A1-40375FA30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429000"/>
            <a:ext cx="1524000" cy="1406525"/>
          </a:xfrm>
          <a:prstGeom prst="rect">
            <a:avLst/>
          </a:prstGeom>
          <a:noFill/>
          <a:ln w="9525">
            <a:solidFill>
              <a:srgbClr val="A5002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548745-6907-4D78-BDE0-082ED1AD36C2}"/>
              </a:ext>
            </a:extLst>
          </p:cNvPr>
          <p:cNvSpPr>
            <a:spLocks noGrp="1"/>
          </p:cNvSpPr>
          <p:nvPr>
            <p:ph type="sldNum" sz="quarter" idx="11"/>
          </p:nvPr>
        </p:nvSpPr>
        <p:spPr/>
        <p:txBody>
          <a:bodyPr/>
          <a:lstStyle/>
          <a:p>
            <a:fld id="{15E4C220-7CBD-4CE7-AA0F-C23BC2C89F21}" type="slidenum">
              <a:rPr lang="en-US" altLang="en-US"/>
              <a:pPr/>
              <a:t>7</a:t>
            </a:fld>
            <a:endParaRPr lang="en-US" altLang="en-US"/>
          </a:p>
        </p:txBody>
      </p:sp>
      <p:sp>
        <p:nvSpPr>
          <p:cNvPr id="728066" name="Rectangle 2">
            <a:extLst>
              <a:ext uri="{FF2B5EF4-FFF2-40B4-BE49-F238E27FC236}">
                <a16:creationId xmlns:a16="http://schemas.microsoft.com/office/drawing/2014/main" id="{98E784BC-7265-479C-A1F8-4E089272BBEB}"/>
              </a:ext>
            </a:extLst>
          </p:cNvPr>
          <p:cNvSpPr>
            <a:spLocks noGrp="1" noChangeArrowheads="1"/>
          </p:cNvSpPr>
          <p:nvPr>
            <p:ph type="title"/>
          </p:nvPr>
        </p:nvSpPr>
        <p:spPr/>
        <p:txBody>
          <a:bodyPr/>
          <a:lstStyle/>
          <a:p>
            <a:r>
              <a:rPr lang="en-US" altLang="en-US"/>
              <a:t>LBS Services in Market</a:t>
            </a:r>
          </a:p>
        </p:txBody>
      </p:sp>
      <p:graphicFrame>
        <p:nvGraphicFramePr>
          <p:cNvPr id="728067" name="Object 3">
            <a:extLst>
              <a:ext uri="{FF2B5EF4-FFF2-40B4-BE49-F238E27FC236}">
                <a16:creationId xmlns:a16="http://schemas.microsoft.com/office/drawing/2014/main" id="{24108B08-A216-4852-8928-1D5CBA3FD354}"/>
              </a:ext>
            </a:extLst>
          </p:cNvPr>
          <p:cNvGraphicFramePr>
            <a:graphicFrameLocks noGrp="1" noChangeAspect="1"/>
          </p:cNvGraphicFramePr>
          <p:nvPr>
            <p:ph idx="1"/>
          </p:nvPr>
        </p:nvGraphicFramePr>
        <p:xfrm>
          <a:off x="665163" y="1527175"/>
          <a:ext cx="7813675" cy="4568825"/>
        </p:xfrm>
        <a:graphic>
          <a:graphicData uri="http://schemas.openxmlformats.org/presentationml/2006/ole">
            <mc:AlternateContent xmlns:mc="http://schemas.openxmlformats.org/markup-compatibility/2006">
              <mc:Choice xmlns:v="urn:schemas-microsoft-com:vml" Requires="v">
                <p:oleObj spid="_x0000_s45059" name="Visio" r:id="rId4" imgW="8733616" imgH="5106646" progId="Visio.Drawing.11">
                  <p:embed/>
                </p:oleObj>
              </mc:Choice>
              <mc:Fallback>
                <p:oleObj name="Visio" r:id="rId4" imgW="8733616" imgH="5106646" progId="Visio.Drawing.11">
                  <p:embed/>
                  <p:pic>
                    <p:nvPicPr>
                      <p:cNvPr id="728067" name="Object 3">
                        <a:extLst>
                          <a:ext uri="{FF2B5EF4-FFF2-40B4-BE49-F238E27FC236}">
                            <a16:creationId xmlns:a16="http://schemas.microsoft.com/office/drawing/2014/main" id="{24108B08-A216-4852-8928-1D5CBA3FD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63" y="1527175"/>
                        <a:ext cx="7813675" cy="456882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a:extLst>
              <a:ext uri="{FF2B5EF4-FFF2-40B4-BE49-F238E27FC236}">
                <a16:creationId xmlns:a16="http://schemas.microsoft.com/office/drawing/2014/main" id="{5A926D4B-7F04-44F8-8015-A81BB5A2C86D}"/>
              </a:ext>
            </a:extLst>
          </p:cNvPr>
          <p:cNvSpPr>
            <a:spLocks noGrp="1"/>
          </p:cNvSpPr>
          <p:nvPr>
            <p:ph type="sldNum" sz="quarter" idx="11"/>
          </p:nvPr>
        </p:nvSpPr>
        <p:spPr/>
        <p:txBody>
          <a:bodyPr/>
          <a:lstStyle/>
          <a:p>
            <a:fld id="{81378CD0-0BAA-40BB-95DC-34CC01011CAD}" type="slidenum">
              <a:rPr lang="en-US" altLang="en-US"/>
              <a:pPr/>
              <a:t>8</a:t>
            </a:fld>
            <a:endParaRPr lang="en-US" altLang="en-US"/>
          </a:p>
        </p:txBody>
      </p:sp>
      <p:sp>
        <p:nvSpPr>
          <p:cNvPr id="730114" name="Rectangle 2">
            <a:extLst>
              <a:ext uri="{FF2B5EF4-FFF2-40B4-BE49-F238E27FC236}">
                <a16:creationId xmlns:a16="http://schemas.microsoft.com/office/drawing/2014/main" id="{D2BBEC18-BF4B-4291-AE06-B25D77DBFB2D}"/>
              </a:ext>
            </a:extLst>
          </p:cNvPr>
          <p:cNvSpPr>
            <a:spLocks noGrp="1" noChangeArrowheads="1"/>
          </p:cNvSpPr>
          <p:nvPr>
            <p:ph type="title"/>
          </p:nvPr>
        </p:nvSpPr>
        <p:spPr/>
        <p:txBody>
          <a:bodyPr/>
          <a:lstStyle/>
          <a:p>
            <a:r>
              <a:rPr lang="en-US" altLang="ko-KR">
                <a:ea typeface="Gulim" panose="020B0600000101010101" pitchFamily="34" charset="-127"/>
              </a:rPr>
              <a:t>LBS</a:t>
            </a:r>
            <a:r>
              <a:rPr lang="en-US" altLang="en-US"/>
              <a:t> Companies</a:t>
            </a:r>
          </a:p>
        </p:txBody>
      </p:sp>
      <p:grpSp>
        <p:nvGrpSpPr>
          <p:cNvPr id="730115" name="Group 3">
            <a:extLst>
              <a:ext uri="{FF2B5EF4-FFF2-40B4-BE49-F238E27FC236}">
                <a16:creationId xmlns:a16="http://schemas.microsoft.com/office/drawing/2014/main" id="{90B0FE68-DC83-4D46-A75F-111A4FE13CB5}"/>
              </a:ext>
            </a:extLst>
          </p:cNvPr>
          <p:cNvGrpSpPr>
            <a:grpSpLocks noChangeAspect="1"/>
          </p:cNvGrpSpPr>
          <p:nvPr/>
        </p:nvGrpSpPr>
        <p:grpSpPr bwMode="auto">
          <a:xfrm>
            <a:off x="609600" y="1463675"/>
            <a:ext cx="7924800" cy="4538663"/>
            <a:chOff x="384" y="922"/>
            <a:chExt cx="4992" cy="2859"/>
          </a:xfrm>
        </p:grpSpPr>
        <p:sp>
          <p:nvSpPr>
            <p:cNvPr id="730116" name="AutoShape 4">
              <a:extLst>
                <a:ext uri="{FF2B5EF4-FFF2-40B4-BE49-F238E27FC236}">
                  <a16:creationId xmlns:a16="http://schemas.microsoft.com/office/drawing/2014/main" id="{D5C58AF2-6525-4098-B689-63BD2914DA08}"/>
                </a:ext>
              </a:extLst>
            </p:cNvPr>
            <p:cNvSpPr>
              <a:spLocks noChangeAspect="1" noChangeArrowheads="1" noTextEdit="1"/>
            </p:cNvSpPr>
            <p:nvPr/>
          </p:nvSpPr>
          <p:spPr bwMode="auto">
            <a:xfrm>
              <a:off x="384" y="922"/>
              <a:ext cx="4992" cy="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30117" name="Picture 5">
              <a:extLst>
                <a:ext uri="{FF2B5EF4-FFF2-40B4-BE49-F238E27FC236}">
                  <a16:creationId xmlns:a16="http://schemas.microsoft.com/office/drawing/2014/main" id="{7D4A5E74-EAD1-4F7C-BBF1-145D83906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 y="1830"/>
              <a:ext cx="5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18" name="Picture 6">
              <a:extLst>
                <a:ext uri="{FF2B5EF4-FFF2-40B4-BE49-F238E27FC236}">
                  <a16:creationId xmlns:a16="http://schemas.microsoft.com/office/drawing/2014/main" id="{5935EE0F-C8F1-4525-A33D-CFFCFAEEC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998"/>
              <a:ext cx="28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19" name="Picture 7">
              <a:extLst>
                <a:ext uri="{FF2B5EF4-FFF2-40B4-BE49-F238E27FC236}">
                  <a16:creationId xmlns:a16="http://schemas.microsoft.com/office/drawing/2014/main" id="{7CB05463-1754-47D2-B11D-500CC10F3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 y="1467"/>
              <a:ext cx="65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0" name="Picture 8">
              <a:extLst>
                <a:ext uri="{FF2B5EF4-FFF2-40B4-BE49-F238E27FC236}">
                  <a16:creationId xmlns:a16="http://schemas.microsoft.com/office/drawing/2014/main" id="{B151BF8E-C8E0-4BD6-9814-5784A9ABD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 y="2981"/>
              <a:ext cx="59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1" name="Picture 9">
              <a:extLst>
                <a:ext uri="{FF2B5EF4-FFF2-40B4-BE49-F238E27FC236}">
                  <a16:creationId xmlns:a16="http://schemas.microsoft.com/office/drawing/2014/main" id="{3D77ADBD-01CF-4FEF-AB17-F1C19F502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 y="3001"/>
              <a:ext cx="57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2" name="Picture 10">
              <a:extLst>
                <a:ext uri="{FF2B5EF4-FFF2-40B4-BE49-F238E27FC236}">
                  <a16:creationId xmlns:a16="http://schemas.microsoft.com/office/drawing/2014/main" id="{C1EA9A24-9D7D-4ABF-BC7B-A5B2B6CF84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4" y="3349"/>
              <a:ext cx="77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3" name="Picture 11">
              <a:extLst>
                <a:ext uri="{FF2B5EF4-FFF2-40B4-BE49-F238E27FC236}">
                  <a16:creationId xmlns:a16="http://schemas.microsoft.com/office/drawing/2014/main" id="{74338D00-897B-4DA3-811A-0EC5F3E726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7" y="1406"/>
              <a:ext cx="77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4" name="Picture 12">
              <a:extLst>
                <a:ext uri="{FF2B5EF4-FFF2-40B4-BE49-F238E27FC236}">
                  <a16:creationId xmlns:a16="http://schemas.microsoft.com/office/drawing/2014/main" id="{B9D5B37F-6BDB-4487-BBD5-6DE5AA44F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6" y="1038"/>
              <a:ext cx="76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5" name="Picture 13">
              <a:extLst>
                <a:ext uri="{FF2B5EF4-FFF2-40B4-BE49-F238E27FC236}">
                  <a16:creationId xmlns:a16="http://schemas.microsoft.com/office/drawing/2014/main" id="{13258123-821C-491A-A612-AE2613AD90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2" y="1487"/>
              <a:ext cx="84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6" name="Picture 14">
              <a:extLst>
                <a:ext uri="{FF2B5EF4-FFF2-40B4-BE49-F238E27FC236}">
                  <a16:creationId xmlns:a16="http://schemas.microsoft.com/office/drawing/2014/main" id="{219DCA00-FC9E-4730-B95F-1BB54935CA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1" y="3359"/>
              <a:ext cx="77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7" name="Picture 15">
              <a:extLst>
                <a:ext uri="{FF2B5EF4-FFF2-40B4-BE49-F238E27FC236}">
                  <a16:creationId xmlns:a16="http://schemas.microsoft.com/office/drawing/2014/main" id="{EF77B17E-2240-488A-8577-8923AF8F37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6" y="3425"/>
              <a:ext cx="8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8" name="Picture 16">
              <a:extLst>
                <a:ext uri="{FF2B5EF4-FFF2-40B4-BE49-F238E27FC236}">
                  <a16:creationId xmlns:a16="http://schemas.microsoft.com/office/drawing/2014/main" id="{5F47B8B4-B079-4C93-819E-7EC36E45B4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8" y="1835"/>
              <a:ext cx="68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29" name="Picture 17">
              <a:extLst>
                <a:ext uri="{FF2B5EF4-FFF2-40B4-BE49-F238E27FC236}">
                  <a16:creationId xmlns:a16="http://schemas.microsoft.com/office/drawing/2014/main" id="{2F21C0F1-FD7D-4D92-8020-3CBF127552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0" y="1412"/>
              <a:ext cx="5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0" name="Picture 18">
              <a:extLst>
                <a:ext uri="{FF2B5EF4-FFF2-40B4-BE49-F238E27FC236}">
                  <a16:creationId xmlns:a16="http://schemas.microsoft.com/office/drawing/2014/main" id="{7E90E972-AB0E-4D68-8F9E-2E9FB913CA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1" y="1023"/>
              <a:ext cx="89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1" name="Picture 19">
              <a:extLst>
                <a:ext uri="{FF2B5EF4-FFF2-40B4-BE49-F238E27FC236}">
                  <a16:creationId xmlns:a16="http://schemas.microsoft.com/office/drawing/2014/main" id="{DA148E24-7CDC-4B86-B4E5-CC737B68384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2" y="2179"/>
              <a:ext cx="13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2" name="Picture 20">
              <a:extLst>
                <a:ext uri="{FF2B5EF4-FFF2-40B4-BE49-F238E27FC236}">
                  <a16:creationId xmlns:a16="http://schemas.microsoft.com/office/drawing/2014/main" id="{833D7619-BBFC-47F4-AB65-7FD32B61C4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 y="3400"/>
              <a:ext cx="146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3" name="Picture 21">
              <a:extLst>
                <a:ext uri="{FF2B5EF4-FFF2-40B4-BE49-F238E27FC236}">
                  <a16:creationId xmlns:a16="http://schemas.microsoft.com/office/drawing/2014/main" id="{5D76188F-BB0F-4267-B983-6B4DD1DE632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3" y="1815"/>
              <a:ext cx="6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4" name="Picture 22">
              <a:extLst>
                <a:ext uri="{FF2B5EF4-FFF2-40B4-BE49-F238E27FC236}">
                  <a16:creationId xmlns:a16="http://schemas.microsoft.com/office/drawing/2014/main" id="{4BDA3A3E-35EF-47AB-9A5E-172A5B15616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26" y="2093"/>
              <a:ext cx="56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5" name="Picture 23">
              <a:extLst>
                <a:ext uri="{FF2B5EF4-FFF2-40B4-BE49-F238E27FC236}">
                  <a16:creationId xmlns:a16="http://schemas.microsoft.com/office/drawing/2014/main" id="{F4D7A108-32CF-4BCB-B644-FDD54C55FA6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71" y="2577"/>
              <a:ext cx="101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6" name="Picture 24">
              <a:extLst>
                <a:ext uri="{FF2B5EF4-FFF2-40B4-BE49-F238E27FC236}">
                  <a16:creationId xmlns:a16="http://schemas.microsoft.com/office/drawing/2014/main" id="{EE266751-BD3C-4E9F-A26E-ECF150AB7A9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41" y="2471"/>
              <a:ext cx="7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7" name="Picture 25">
              <a:extLst>
                <a:ext uri="{FF2B5EF4-FFF2-40B4-BE49-F238E27FC236}">
                  <a16:creationId xmlns:a16="http://schemas.microsoft.com/office/drawing/2014/main" id="{3DA8ED98-CC48-4670-8973-86D9AA3778C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89" y="2517"/>
              <a:ext cx="100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8" name="Picture 26">
              <a:extLst>
                <a:ext uri="{FF2B5EF4-FFF2-40B4-BE49-F238E27FC236}">
                  <a16:creationId xmlns:a16="http://schemas.microsoft.com/office/drawing/2014/main" id="{A37FA7D4-DFA2-4F67-90A4-2CAEE75F5C8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99" y="2507"/>
              <a:ext cx="101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39" name="Picture 27">
              <a:extLst>
                <a:ext uri="{FF2B5EF4-FFF2-40B4-BE49-F238E27FC236}">
                  <a16:creationId xmlns:a16="http://schemas.microsoft.com/office/drawing/2014/main" id="{B138DA07-19B1-45BB-AB9C-1982058342A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3" y="2941"/>
              <a:ext cx="66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40" name="Picture 28">
              <a:extLst>
                <a:ext uri="{FF2B5EF4-FFF2-40B4-BE49-F238E27FC236}">
                  <a16:creationId xmlns:a16="http://schemas.microsoft.com/office/drawing/2014/main" id="{4F56476C-748C-43B1-A620-CD4960635D4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18" y="998"/>
              <a:ext cx="44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41" name="Picture 29">
              <a:extLst>
                <a:ext uri="{FF2B5EF4-FFF2-40B4-BE49-F238E27FC236}">
                  <a16:creationId xmlns:a16="http://schemas.microsoft.com/office/drawing/2014/main" id="{2EC2DBA2-08EE-4A34-A3E0-BB96BE415FF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96" y="2108"/>
              <a:ext cx="70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42" name="Picture 30">
              <a:extLst>
                <a:ext uri="{FF2B5EF4-FFF2-40B4-BE49-F238E27FC236}">
                  <a16:creationId xmlns:a16="http://schemas.microsoft.com/office/drawing/2014/main" id="{092455C4-AE69-4386-85DC-3B3E2DF842B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96" y="3001"/>
              <a:ext cx="75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43" name="Picture 31">
              <a:extLst>
                <a:ext uri="{FF2B5EF4-FFF2-40B4-BE49-F238E27FC236}">
                  <a16:creationId xmlns:a16="http://schemas.microsoft.com/office/drawing/2014/main" id="{D6ABF127-EBA7-4BEC-9C0C-8B86FBE9742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7" y="1770"/>
              <a:ext cx="449"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144" name="Freeform 32">
              <a:extLst>
                <a:ext uri="{FF2B5EF4-FFF2-40B4-BE49-F238E27FC236}">
                  <a16:creationId xmlns:a16="http://schemas.microsoft.com/office/drawing/2014/main" id="{E3994E6B-4B85-4AA0-937C-D9CF1CCDC712}"/>
                </a:ext>
              </a:extLst>
            </p:cNvPr>
            <p:cNvSpPr>
              <a:spLocks/>
            </p:cNvSpPr>
            <p:nvPr/>
          </p:nvSpPr>
          <p:spPr bwMode="auto">
            <a:xfrm>
              <a:off x="1004" y="1771"/>
              <a:ext cx="4248" cy="1124"/>
            </a:xfrm>
            <a:custGeom>
              <a:avLst/>
              <a:gdLst>
                <a:gd name="T0" fmla="*/ 4243 w 4248"/>
                <a:gd name="T1" fmla="*/ 530 h 1124"/>
                <a:gd name="T2" fmla="*/ 2132 w 4248"/>
                <a:gd name="T3" fmla="*/ 1106 h 1124"/>
                <a:gd name="T4" fmla="*/ 4 w 4248"/>
                <a:gd name="T5" fmla="*/ 594 h 1124"/>
                <a:gd name="T6" fmla="*/ 2116 w 4248"/>
                <a:gd name="T7" fmla="*/ 18 h 1124"/>
                <a:gd name="T8" fmla="*/ 4243 w 4248"/>
                <a:gd name="T9" fmla="*/ 530 h 1124"/>
              </a:gdLst>
              <a:ahLst/>
              <a:cxnLst>
                <a:cxn ang="0">
                  <a:pos x="T0" y="T1"/>
                </a:cxn>
                <a:cxn ang="0">
                  <a:pos x="T2" y="T3"/>
                </a:cxn>
                <a:cxn ang="0">
                  <a:pos x="T4" y="T5"/>
                </a:cxn>
                <a:cxn ang="0">
                  <a:pos x="T6" y="T7"/>
                </a:cxn>
                <a:cxn ang="0">
                  <a:pos x="T8" y="T9"/>
                </a:cxn>
              </a:cxnLst>
              <a:rect l="0" t="0" r="r" b="b"/>
              <a:pathLst>
                <a:path w="4248" h="1124">
                  <a:moveTo>
                    <a:pt x="4243" y="530"/>
                  </a:moveTo>
                  <a:cubicBezTo>
                    <a:pt x="4248" y="830"/>
                    <a:pt x="3303" y="1088"/>
                    <a:pt x="2132" y="1106"/>
                  </a:cubicBezTo>
                  <a:cubicBezTo>
                    <a:pt x="962" y="1124"/>
                    <a:pt x="9" y="895"/>
                    <a:pt x="4" y="594"/>
                  </a:cubicBezTo>
                  <a:cubicBezTo>
                    <a:pt x="0" y="293"/>
                    <a:pt x="945" y="36"/>
                    <a:pt x="2116" y="18"/>
                  </a:cubicBezTo>
                  <a:cubicBezTo>
                    <a:pt x="3286" y="0"/>
                    <a:pt x="4239" y="230"/>
                    <a:pt x="4243" y="530"/>
                  </a:cubicBezTo>
                </a:path>
              </a:pathLst>
            </a:custGeom>
            <a:noFill/>
            <a:ln w="19050" cap="rnd"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0145" name="Oval 33">
              <a:extLst>
                <a:ext uri="{FF2B5EF4-FFF2-40B4-BE49-F238E27FC236}">
                  <a16:creationId xmlns:a16="http://schemas.microsoft.com/office/drawing/2014/main" id="{AD332C72-4574-4867-A84A-C93FA77C3CCD}"/>
                </a:ext>
              </a:extLst>
            </p:cNvPr>
            <p:cNvSpPr>
              <a:spLocks noChangeArrowheads="1"/>
            </p:cNvSpPr>
            <p:nvPr/>
          </p:nvSpPr>
          <p:spPr bwMode="auto">
            <a:xfrm>
              <a:off x="1008" y="940"/>
              <a:ext cx="3876" cy="485"/>
            </a:xfrm>
            <a:prstGeom prst="ellipse">
              <a:avLst/>
            </a:prstGeom>
            <a:noFill/>
            <a:ln w="33338" cap="rnd">
              <a:solidFill>
                <a:srgbClr val="FF99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0146" name="Oval 34">
              <a:extLst>
                <a:ext uri="{FF2B5EF4-FFF2-40B4-BE49-F238E27FC236}">
                  <a16:creationId xmlns:a16="http://schemas.microsoft.com/office/drawing/2014/main" id="{BE10E36E-8AD1-4C03-8EB1-7867F8E9CAFE}"/>
                </a:ext>
              </a:extLst>
            </p:cNvPr>
            <p:cNvSpPr>
              <a:spLocks noChangeArrowheads="1"/>
            </p:cNvSpPr>
            <p:nvPr/>
          </p:nvSpPr>
          <p:spPr bwMode="auto">
            <a:xfrm>
              <a:off x="948" y="1183"/>
              <a:ext cx="3876" cy="726"/>
            </a:xfrm>
            <a:prstGeom prst="ellipse">
              <a:avLst/>
            </a:prstGeom>
            <a:noFill/>
            <a:ln w="23813" cap="rnd">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730147" name="Picture 35">
              <a:extLst>
                <a:ext uri="{FF2B5EF4-FFF2-40B4-BE49-F238E27FC236}">
                  <a16:creationId xmlns:a16="http://schemas.microsoft.com/office/drawing/2014/main" id="{C47571E5-076C-45A3-91F9-85826FF5468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93" y="2093"/>
              <a:ext cx="80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148" name="Freeform 36">
              <a:extLst>
                <a:ext uri="{FF2B5EF4-FFF2-40B4-BE49-F238E27FC236}">
                  <a16:creationId xmlns:a16="http://schemas.microsoft.com/office/drawing/2014/main" id="{9CED3CE7-CCD6-4D7D-A4B0-8710E2257395}"/>
                </a:ext>
              </a:extLst>
            </p:cNvPr>
            <p:cNvSpPr>
              <a:spLocks/>
            </p:cNvSpPr>
            <p:nvPr/>
          </p:nvSpPr>
          <p:spPr bwMode="auto">
            <a:xfrm>
              <a:off x="1019" y="2726"/>
              <a:ext cx="4248" cy="1061"/>
            </a:xfrm>
            <a:custGeom>
              <a:avLst/>
              <a:gdLst>
                <a:gd name="T0" fmla="*/ 4244 w 4248"/>
                <a:gd name="T1" fmla="*/ 501 h 1061"/>
                <a:gd name="T2" fmla="*/ 2131 w 4248"/>
                <a:gd name="T3" fmla="*/ 1044 h 1061"/>
                <a:gd name="T4" fmla="*/ 4 w 4248"/>
                <a:gd name="T5" fmla="*/ 561 h 1061"/>
                <a:gd name="T6" fmla="*/ 2117 w 4248"/>
                <a:gd name="T7" fmla="*/ 17 h 1061"/>
                <a:gd name="T8" fmla="*/ 4244 w 4248"/>
                <a:gd name="T9" fmla="*/ 501 h 1061"/>
              </a:gdLst>
              <a:ahLst/>
              <a:cxnLst>
                <a:cxn ang="0">
                  <a:pos x="T0" y="T1"/>
                </a:cxn>
                <a:cxn ang="0">
                  <a:pos x="T2" y="T3"/>
                </a:cxn>
                <a:cxn ang="0">
                  <a:pos x="T4" y="T5"/>
                </a:cxn>
                <a:cxn ang="0">
                  <a:pos x="T6" y="T7"/>
                </a:cxn>
                <a:cxn ang="0">
                  <a:pos x="T8" y="T9"/>
                </a:cxn>
              </a:cxnLst>
              <a:rect l="0" t="0" r="r" b="b"/>
              <a:pathLst>
                <a:path w="4248" h="1061">
                  <a:moveTo>
                    <a:pt x="4244" y="501"/>
                  </a:moveTo>
                  <a:cubicBezTo>
                    <a:pt x="4248" y="784"/>
                    <a:pt x="3302" y="1028"/>
                    <a:pt x="2131" y="1044"/>
                  </a:cubicBezTo>
                  <a:cubicBezTo>
                    <a:pt x="961" y="1061"/>
                    <a:pt x="8" y="844"/>
                    <a:pt x="4" y="561"/>
                  </a:cubicBezTo>
                  <a:cubicBezTo>
                    <a:pt x="0" y="277"/>
                    <a:pt x="946" y="33"/>
                    <a:pt x="2117" y="17"/>
                  </a:cubicBezTo>
                  <a:cubicBezTo>
                    <a:pt x="3287" y="0"/>
                    <a:pt x="4239" y="217"/>
                    <a:pt x="4244" y="501"/>
                  </a:cubicBezTo>
                </a:path>
              </a:pathLst>
            </a:custGeom>
            <a:noFill/>
            <a:ln w="19050" cap="rnd" cmpd="sng">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0149" name="Rectangle 37">
              <a:extLst>
                <a:ext uri="{FF2B5EF4-FFF2-40B4-BE49-F238E27FC236}">
                  <a16:creationId xmlns:a16="http://schemas.microsoft.com/office/drawing/2014/main" id="{95F9ACAC-9CC3-4B71-997D-69B91CE6C2EC}"/>
                </a:ext>
              </a:extLst>
            </p:cNvPr>
            <p:cNvSpPr>
              <a:spLocks noChangeArrowheads="1"/>
            </p:cNvSpPr>
            <p:nvPr/>
          </p:nvSpPr>
          <p:spPr bwMode="auto">
            <a:xfrm>
              <a:off x="399" y="998"/>
              <a:ext cx="52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Chipset </a:t>
              </a:r>
              <a:endParaRPr lang="en-US" altLang="en-US" sz="2400"/>
            </a:p>
          </p:txBody>
        </p:sp>
        <p:sp>
          <p:nvSpPr>
            <p:cNvPr id="730150" name="Rectangle 38">
              <a:extLst>
                <a:ext uri="{FF2B5EF4-FFF2-40B4-BE49-F238E27FC236}">
                  <a16:creationId xmlns:a16="http://schemas.microsoft.com/office/drawing/2014/main" id="{53311129-5D06-4D33-B4E4-A36F05F63EF7}"/>
                </a:ext>
              </a:extLst>
            </p:cNvPr>
            <p:cNvSpPr>
              <a:spLocks noChangeArrowheads="1"/>
            </p:cNvSpPr>
            <p:nvPr/>
          </p:nvSpPr>
          <p:spPr bwMode="auto">
            <a:xfrm>
              <a:off x="399" y="1144"/>
              <a:ext cx="5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Providers</a:t>
              </a:r>
              <a:endParaRPr lang="en-US" altLang="en-US" sz="2400"/>
            </a:p>
          </p:txBody>
        </p:sp>
        <p:sp>
          <p:nvSpPr>
            <p:cNvPr id="730151" name="Rectangle 39">
              <a:extLst>
                <a:ext uri="{FF2B5EF4-FFF2-40B4-BE49-F238E27FC236}">
                  <a16:creationId xmlns:a16="http://schemas.microsoft.com/office/drawing/2014/main" id="{CD7EE9C7-6D5E-4C97-B6CE-0F9DFFE0F992}"/>
                </a:ext>
              </a:extLst>
            </p:cNvPr>
            <p:cNvSpPr>
              <a:spLocks noChangeArrowheads="1"/>
            </p:cNvSpPr>
            <p:nvPr/>
          </p:nvSpPr>
          <p:spPr bwMode="auto">
            <a:xfrm>
              <a:off x="394" y="1422"/>
              <a:ext cx="5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Software </a:t>
              </a:r>
              <a:endParaRPr lang="en-US" altLang="en-US" sz="2400"/>
            </a:p>
          </p:txBody>
        </p:sp>
        <p:sp>
          <p:nvSpPr>
            <p:cNvPr id="730152" name="Rectangle 40">
              <a:extLst>
                <a:ext uri="{FF2B5EF4-FFF2-40B4-BE49-F238E27FC236}">
                  <a16:creationId xmlns:a16="http://schemas.microsoft.com/office/drawing/2014/main" id="{F246CCCD-115B-48DB-91B0-C6881D787A8A}"/>
                </a:ext>
              </a:extLst>
            </p:cNvPr>
            <p:cNvSpPr>
              <a:spLocks noChangeArrowheads="1"/>
            </p:cNvSpPr>
            <p:nvPr/>
          </p:nvSpPr>
          <p:spPr bwMode="auto">
            <a:xfrm>
              <a:off x="394" y="1568"/>
              <a:ext cx="5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Providers</a:t>
              </a:r>
              <a:endParaRPr lang="en-US" altLang="en-US" sz="2400"/>
            </a:p>
          </p:txBody>
        </p:sp>
        <p:sp>
          <p:nvSpPr>
            <p:cNvPr id="730153" name="Rectangle 41">
              <a:extLst>
                <a:ext uri="{FF2B5EF4-FFF2-40B4-BE49-F238E27FC236}">
                  <a16:creationId xmlns:a16="http://schemas.microsoft.com/office/drawing/2014/main" id="{2E7A897A-77AE-49D8-98DC-42C822AF6AC5}"/>
                </a:ext>
              </a:extLst>
            </p:cNvPr>
            <p:cNvSpPr>
              <a:spLocks noChangeArrowheads="1"/>
            </p:cNvSpPr>
            <p:nvPr/>
          </p:nvSpPr>
          <p:spPr bwMode="auto">
            <a:xfrm>
              <a:off x="409" y="2224"/>
              <a:ext cx="5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System </a:t>
              </a:r>
              <a:endParaRPr lang="en-US" altLang="en-US" sz="2400"/>
            </a:p>
          </p:txBody>
        </p:sp>
        <p:sp>
          <p:nvSpPr>
            <p:cNvPr id="730154" name="Rectangle 42">
              <a:extLst>
                <a:ext uri="{FF2B5EF4-FFF2-40B4-BE49-F238E27FC236}">
                  <a16:creationId xmlns:a16="http://schemas.microsoft.com/office/drawing/2014/main" id="{84DE5D26-88CA-44B9-AD93-69E59FA1D47A}"/>
                </a:ext>
              </a:extLst>
            </p:cNvPr>
            <p:cNvSpPr>
              <a:spLocks noChangeArrowheads="1"/>
            </p:cNvSpPr>
            <p:nvPr/>
          </p:nvSpPr>
          <p:spPr bwMode="auto">
            <a:xfrm>
              <a:off x="409" y="2370"/>
              <a:ext cx="5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Providers</a:t>
              </a:r>
              <a:endParaRPr lang="en-US" altLang="en-US" sz="2400"/>
            </a:p>
          </p:txBody>
        </p:sp>
        <p:sp>
          <p:nvSpPr>
            <p:cNvPr id="730155" name="Rectangle 43">
              <a:extLst>
                <a:ext uri="{FF2B5EF4-FFF2-40B4-BE49-F238E27FC236}">
                  <a16:creationId xmlns:a16="http://schemas.microsoft.com/office/drawing/2014/main" id="{EE85125E-A7A1-4E7E-969F-107A658C9540}"/>
                </a:ext>
              </a:extLst>
            </p:cNvPr>
            <p:cNvSpPr>
              <a:spLocks noChangeArrowheads="1"/>
            </p:cNvSpPr>
            <p:nvPr/>
          </p:nvSpPr>
          <p:spPr bwMode="auto">
            <a:xfrm>
              <a:off x="414" y="3147"/>
              <a:ext cx="5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Service </a:t>
              </a:r>
              <a:endParaRPr lang="en-US" altLang="en-US" sz="2400"/>
            </a:p>
          </p:txBody>
        </p:sp>
        <p:sp>
          <p:nvSpPr>
            <p:cNvPr id="730156" name="Rectangle 44">
              <a:extLst>
                <a:ext uri="{FF2B5EF4-FFF2-40B4-BE49-F238E27FC236}">
                  <a16:creationId xmlns:a16="http://schemas.microsoft.com/office/drawing/2014/main" id="{4320D093-172C-4EA2-85F0-4A9BF125E311}"/>
                </a:ext>
              </a:extLst>
            </p:cNvPr>
            <p:cNvSpPr>
              <a:spLocks noChangeArrowheads="1"/>
            </p:cNvSpPr>
            <p:nvPr/>
          </p:nvSpPr>
          <p:spPr bwMode="auto">
            <a:xfrm>
              <a:off x="414" y="3294"/>
              <a:ext cx="5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a:solidFill>
                    <a:srgbClr val="000000"/>
                  </a:solidFill>
                  <a:latin typeface="Arial" panose="020B0604020202020204" pitchFamily="34" charset="0"/>
                </a:rPr>
                <a:t>Providers</a:t>
              </a:r>
              <a:endParaRPr lang="en-US" altLang="en-US" sz="2400"/>
            </a:p>
          </p:txBody>
        </p:sp>
        <p:pic>
          <p:nvPicPr>
            <p:cNvPr id="730157" name="Picture 45">
              <a:extLst>
                <a:ext uri="{FF2B5EF4-FFF2-40B4-BE49-F238E27FC236}">
                  <a16:creationId xmlns:a16="http://schemas.microsoft.com/office/drawing/2014/main" id="{0CACB1E9-11B7-4F01-B5F4-B695F0E965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44" y="2920"/>
              <a:ext cx="863"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4E58BC-3ED1-4CB8-95A0-86C9EAE21B7D}"/>
              </a:ext>
            </a:extLst>
          </p:cNvPr>
          <p:cNvSpPr>
            <a:spLocks noGrp="1"/>
          </p:cNvSpPr>
          <p:nvPr>
            <p:ph type="sldNum" sz="quarter" idx="11"/>
          </p:nvPr>
        </p:nvSpPr>
        <p:spPr/>
        <p:txBody>
          <a:bodyPr/>
          <a:lstStyle/>
          <a:p>
            <a:fld id="{9AE77EB0-1AD9-4B41-98F8-D8669D8917A0}" type="slidenum">
              <a:rPr lang="en-US" altLang="en-US"/>
              <a:pPr/>
              <a:t>9</a:t>
            </a:fld>
            <a:endParaRPr lang="en-US" altLang="en-US"/>
          </a:p>
        </p:txBody>
      </p:sp>
      <p:sp>
        <p:nvSpPr>
          <p:cNvPr id="734210" name="Rectangle 2">
            <a:extLst>
              <a:ext uri="{FF2B5EF4-FFF2-40B4-BE49-F238E27FC236}">
                <a16:creationId xmlns:a16="http://schemas.microsoft.com/office/drawing/2014/main" id="{2DFFE59E-B500-497D-B2C3-79D55A023374}"/>
              </a:ext>
            </a:extLst>
          </p:cNvPr>
          <p:cNvSpPr>
            <a:spLocks noGrp="1" noChangeArrowheads="1"/>
          </p:cNvSpPr>
          <p:nvPr>
            <p:ph type="title"/>
          </p:nvPr>
        </p:nvSpPr>
        <p:spPr/>
        <p:txBody>
          <a:bodyPr/>
          <a:lstStyle/>
          <a:p>
            <a:r>
              <a:rPr lang="en-US" altLang="ko-KR">
                <a:ea typeface="Gulim" panose="020B0600000101010101" pitchFamily="34" charset="-127"/>
              </a:rPr>
              <a:t>Major Design Challenges</a:t>
            </a:r>
            <a:endParaRPr lang="en-US" altLang="en-US"/>
          </a:p>
        </p:txBody>
      </p:sp>
      <p:sp>
        <p:nvSpPr>
          <p:cNvPr id="734211" name="Rectangle 3">
            <a:extLst>
              <a:ext uri="{FF2B5EF4-FFF2-40B4-BE49-F238E27FC236}">
                <a16:creationId xmlns:a16="http://schemas.microsoft.com/office/drawing/2014/main" id="{103E05FB-8D55-49AD-96CB-5C37D0731C38}"/>
              </a:ext>
            </a:extLst>
          </p:cNvPr>
          <p:cNvSpPr>
            <a:spLocks noGrp="1" noChangeArrowheads="1"/>
          </p:cNvSpPr>
          <p:nvPr>
            <p:ph type="body" idx="1"/>
          </p:nvPr>
        </p:nvSpPr>
        <p:spPr/>
        <p:txBody>
          <a:bodyPr/>
          <a:lstStyle/>
          <a:p>
            <a:pPr marL="342900" indent="-342900">
              <a:lnSpc>
                <a:spcPct val="80000"/>
              </a:lnSpc>
            </a:pPr>
            <a:r>
              <a:rPr lang="en-US" altLang="ko-KR" b="1">
                <a:ea typeface="Gulim" panose="020B0600000101010101" pitchFamily="34" charset="-127"/>
              </a:rPr>
              <a:t>Positioning technologies</a:t>
            </a:r>
          </a:p>
          <a:p>
            <a:pPr marL="682625" lvl="1" indent="-342900">
              <a:lnSpc>
                <a:spcPct val="80000"/>
              </a:lnSpc>
            </a:pPr>
            <a:r>
              <a:rPr lang="en-US" altLang="ko-KR">
                <a:ea typeface="Gulim" panose="020B0600000101010101" pitchFamily="34" charset="-127"/>
              </a:rPr>
              <a:t>Different levels of accuracy required for various services</a:t>
            </a:r>
          </a:p>
          <a:p>
            <a:pPr marL="682625" lvl="1" indent="-342900">
              <a:lnSpc>
                <a:spcPct val="80000"/>
              </a:lnSpc>
            </a:pPr>
            <a:r>
              <a:rPr lang="en-US" altLang="ko-KR">
                <a:ea typeface="Gulim" panose="020B0600000101010101" pitchFamily="34" charset="-127"/>
              </a:rPr>
              <a:t>Multiple mobile positioning techniques with varying accuracy</a:t>
            </a:r>
          </a:p>
          <a:p>
            <a:pPr marL="682625" lvl="1" indent="-342900">
              <a:lnSpc>
                <a:spcPct val="80000"/>
              </a:lnSpc>
            </a:pPr>
            <a:r>
              <a:rPr lang="en-US" altLang="ko-KR">
                <a:ea typeface="Gulim" panose="020B0600000101010101" pitchFamily="34" charset="-127"/>
              </a:rPr>
              <a:t>Quality of position: horizontal accuracy, response time, etc.</a:t>
            </a:r>
          </a:p>
          <a:p>
            <a:pPr marL="342900" indent="-342900">
              <a:lnSpc>
                <a:spcPct val="80000"/>
              </a:lnSpc>
            </a:pPr>
            <a:r>
              <a:rPr lang="en-US" altLang="ko-KR" b="1">
                <a:ea typeface="Gulim" panose="020B0600000101010101" pitchFamily="34" charset="-127"/>
              </a:rPr>
              <a:t>Privacy </a:t>
            </a:r>
          </a:p>
          <a:p>
            <a:pPr marL="682625" lvl="1" indent="-342900">
              <a:lnSpc>
                <a:spcPct val="80000"/>
              </a:lnSpc>
            </a:pPr>
            <a:r>
              <a:rPr lang="en-US" altLang="ko-KR">
                <a:ea typeface="Gulim" panose="020B0600000101010101" pitchFamily="34" charset="-127"/>
              </a:rPr>
              <a:t>“Right to be let alone”</a:t>
            </a:r>
          </a:p>
          <a:p>
            <a:pPr marL="682625" lvl="1" indent="-342900">
              <a:lnSpc>
                <a:spcPct val="80000"/>
              </a:lnSpc>
            </a:pPr>
            <a:r>
              <a:rPr lang="en-US" altLang="ko-KR">
                <a:ea typeface="Gulim" panose="020B0600000101010101" pitchFamily="34" charset="-127"/>
              </a:rPr>
              <a:t>Users care about their privacy and are concerned with any intrusions. </a:t>
            </a:r>
          </a:p>
          <a:p>
            <a:pPr marL="682625" lvl="1" indent="-342900">
              <a:lnSpc>
                <a:spcPct val="80000"/>
              </a:lnSpc>
            </a:pPr>
            <a:r>
              <a:rPr lang="en-US" altLang="ko-KR">
                <a:ea typeface="Gulim" panose="020B0600000101010101" pitchFamily="34" charset="-127"/>
              </a:rPr>
              <a:t>Dilemma: LBS may be highly beneficial while it can do harm to the user’s privacy. </a:t>
            </a:r>
          </a:p>
          <a:p>
            <a:pPr marL="342900" indent="-342900">
              <a:lnSpc>
                <a:spcPct val="80000"/>
              </a:lnSpc>
            </a:pPr>
            <a:r>
              <a:rPr lang="en-US" altLang="ko-KR" b="1">
                <a:ea typeface="Gulim" panose="020B0600000101010101" pitchFamily="34" charset="-127"/>
              </a:rPr>
              <a:t>Interoperability</a:t>
            </a:r>
          </a:p>
          <a:p>
            <a:pPr marL="682625" lvl="1" indent="-342900">
              <a:lnSpc>
                <a:spcPct val="80000"/>
              </a:lnSpc>
            </a:pPr>
            <a:r>
              <a:rPr lang="en-US" altLang="ko-KR">
                <a:ea typeface="Gulim" panose="020B0600000101010101" pitchFamily="34" charset="-127"/>
              </a:rPr>
              <a:t>Key for LBS to expand from a niche service to a mass market service </a:t>
            </a:r>
          </a:p>
          <a:p>
            <a:pPr marL="682625" lvl="1" indent="-342900">
              <a:lnSpc>
                <a:spcPct val="80000"/>
              </a:lnSpc>
            </a:pPr>
            <a:r>
              <a:rPr lang="en-US" altLang="ko-KR">
                <a:ea typeface="Gulim" panose="020B0600000101010101" pitchFamily="34" charset="-127"/>
              </a:rPr>
              <a:t>Standards help LBS providers deliver products and services while reducing cost and business risks. </a:t>
            </a:r>
          </a:p>
          <a:p>
            <a:pPr marL="342900" indent="-342900">
              <a:lnSpc>
                <a:spcPct val="80000"/>
              </a:lnSpc>
            </a:pPr>
            <a:r>
              <a:rPr lang="en-US" altLang="ko-KR" b="1">
                <a:ea typeface="Gulim" panose="020B0600000101010101" pitchFamily="34" charset="-127"/>
              </a:rPr>
              <a:t>Emergency services</a:t>
            </a:r>
          </a:p>
          <a:p>
            <a:pPr marL="682625" lvl="1" indent="-342900">
              <a:lnSpc>
                <a:spcPct val="80000"/>
              </a:lnSpc>
            </a:pPr>
            <a:r>
              <a:rPr lang="en-US" altLang="ko-KR">
                <a:ea typeface="Gulim" panose="020B0600000101010101" pitchFamily="34" charset="-127"/>
              </a:rPr>
              <a:t>Timely delivery of accurate emergency call locations to the close emergency station</a:t>
            </a:r>
          </a:p>
          <a:p>
            <a:pPr marL="682625" lvl="1" indent="-342900">
              <a:lnSpc>
                <a:spcPct val="80000"/>
              </a:lnSpc>
            </a:pPr>
            <a:r>
              <a:rPr lang="en-US" altLang="ko-KR">
                <a:ea typeface="Gulim" panose="020B0600000101010101" pitchFamily="34" charset="-127"/>
              </a:rPr>
              <a:t>Demanding emergency service mandates in the US and the EU </a:t>
            </a:r>
          </a:p>
          <a:p>
            <a:pPr marL="682625" lvl="1" indent="-342900">
              <a:lnSpc>
                <a:spcPct val="80000"/>
              </a:lnSpc>
            </a:pPr>
            <a:endParaRPr lang="en-US" altLang="en-US"/>
          </a:p>
        </p:txBody>
      </p:sp>
    </p:spTree>
  </p:cSld>
  <p:clrMapOvr>
    <a:masterClrMapping/>
  </p:clrMapOvr>
</p:sld>
</file>

<file path=ppt/theme/theme1.xml><?xml version="1.0" encoding="utf-8"?>
<a:theme xmlns:a="http://schemas.openxmlformats.org/drawingml/2006/main" name="1">
  <a:themeElements>
    <a:clrScheme nam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ck Cover">
  <a:themeElements>
    <a:clrScheme name="Back Cov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ck Cov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ack Cov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ck Cov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ck Cov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ck Cov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ck Cov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ck Cov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ck Cov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ck Cov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ck Cov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ck Cov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ck Cov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ck Cov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Items-16m</Template>
  <TotalTime>14638</TotalTime>
  <Words>5328</Words>
  <Application>Microsoft Office PowerPoint</Application>
  <PresentationFormat>On-screen Show (4:3)</PresentationFormat>
  <Paragraphs>664</Paragraphs>
  <Slides>58</Slides>
  <Notes>36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58</vt:i4>
      </vt:variant>
    </vt:vector>
  </HeadingPairs>
  <TitlesOfParts>
    <vt:vector size="66" baseType="lpstr">
      <vt:lpstr>Arial</vt:lpstr>
      <vt:lpstr>Gulim</vt:lpstr>
      <vt:lpstr>Times</vt:lpstr>
      <vt:lpstr>Wingdings</vt:lpstr>
      <vt:lpstr>1</vt:lpstr>
      <vt:lpstr>Back Cover</vt:lpstr>
      <vt:lpstr>Visio</vt:lpstr>
      <vt:lpstr>Equation</vt:lpstr>
      <vt:lpstr>Location Based Services for Mobiles: Technologies and Standards </vt:lpstr>
      <vt:lpstr>Outline</vt:lpstr>
      <vt:lpstr>LBS: A Historic View</vt:lpstr>
      <vt:lpstr>Basic Concepts of LBS</vt:lpstr>
      <vt:lpstr>LBS and A-GPS </vt:lpstr>
      <vt:lpstr>LBS Applications</vt:lpstr>
      <vt:lpstr>LBS Services in Market</vt:lpstr>
      <vt:lpstr>LBS Companies</vt:lpstr>
      <vt:lpstr>Major Design Challenges</vt:lpstr>
      <vt:lpstr>Key Factors to LBS Success</vt:lpstr>
      <vt:lpstr>The US Wireless Enhanced 911</vt:lpstr>
      <vt:lpstr>LBS Standardization</vt:lpstr>
      <vt:lpstr>Acronyms</vt:lpstr>
      <vt:lpstr>Section II: Wireless Positioning Technologies</vt:lpstr>
      <vt:lpstr>Dead Reckoning</vt:lpstr>
      <vt:lpstr>Proximity Sensing: Signal Signature</vt:lpstr>
      <vt:lpstr>Trilateration</vt:lpstr>
      <vt:lpstr>Multilateration: TDOA</vt:lpstr>
      <vt:lpstr>Triangulation: AOA</vt:lpstr>
      <vt:lpstr>Cartesian and Spherical Coordination System</vt:lpstr>
      <vt:lpstr>Earth Geometry</vt:lpstr>
      <vt:lpstr>Position Calculation</vt:lpstr>
      <vt:lpstr>Dilution of Precision and Satellite Selection</vt:lpstr>
      <vt:lpstr>GPS: Overview</vt:lpstr>
      <vt:lpstr>GPS: System Structure</vt:lpstr>
      <vt:lpstr>GPS: Satellite Signal Characteristics</vt:lpstr>
      <vt:lpstr>GPS L1 Signal Spectra</vt:lpstr>
      <vt:lpstr>Generation of C/A Code</vt:lpstr>
      <vt:lpstr>GPS: Signal Waveform</vt:lpstr>
      <vt:lpstr>GPS: Message Format</vt:lpstr>
      <vt:lpstr>GPS: Navigation Data</vt:lpstr>
      <vt:lpstr>Satellite Data in Subframe 1(1/2)</vt:lpstr>
      <vt:lpstr>Satellite Data in Subframe 1 (2/2)</vt:lpstr>
      <vt:lpstr>Ephemeris Parameters in Subframe 2</vt:lpstr>
      <vt:lpstr>Ephemeris Parameters in Subframe 3</vt:lpstr>
      <vt:lpstr>Almanac Data in Subframe 4/5</vt:lpstr>
      <vt:lpstr>GPS: Positioning Principle</vt:lpstr>
      <vt:lpstr>Satellite Signal Strength Characteristics</vt:lpstr>
      <vt:lpstr>Doppler Effects</vt:lpstr>
      <vt:lpstr>True and Mean Anomaly</vt:lpstr>
      <vt:lpstr>GPS Receiver Functions</vt:lpstr>
      <vt:lpstr>GPS Receiver Design Considerations</vt:lpstr>
      <vt:lpstr>Considerations in GPS Signal Acquisition</vt:lpstr>
      <vt:lpstr>GPS Signal Acquisition</vt:lpstr>
      <vt:lpstr>GPS Signal Tracking </vt:lpstr>
      <vt:lpstr>Relative Pseudorange</vt:lpstr>
      <vt:lpstr>Calculating Satellite Positions</vt:lpstr>
      <vt:lpstr>Calculating User Positions</vt:lpstr>
      <vt:lpstr>GPS Positioning Error Sources</vt:lpstr>
      <vt:lpstr>GPS Positioning Error Sources (2/2)</vt:lpstr>
      <vt:lpstr>GPS Error Budget for E911</vt:lpstr>
      <vt:lpstr>Assisted GPS: Overview</vt:lpstr>
      <vt:lpstr>Assisted GPS: GPS vs. A-GPS </vt:lpstr>
      <vt:lpstr>Assisted GPS: Assisting Information</vt:lpstr>
      <vt:lpstr>Assisted GPS: The Performance</vt:lpstr>
      <vt:lpstr>Galileo : Overview</vt:lpstr>
      <vt:lpstr>Galileo System</vt:lpstr>
      <vt:lpstr>Galileo Services</vt:lpstr>
    </vt:vector>
  </TitlesOfParts>
  <Company>LG 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Based Service</dc:title>
  <dc:creator>swang</dc:creator>
  <cp:lastModifiedBy>Shu Wang</cp:lastModifiedBy>
  <cp:revision>1339</cp:revision>
  <dcterms:created xsi:type="dcterms:W3CDTF">2007-07-20T15:34:44Z</dcterms:created>
  <dcterms:modified xsi:type="dcterms:W3CDTF">2019-06-27T01:07:57Z</dcterms:modified>
</cp:coreProperties>
</file>